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99" r:id="rId4"/>
    <p:sldId id="349" r:id="rId5"/>
    <p:sldId id="385" r:id="rId6"/>
    <p:sldId id="386" r:id="rId7"/>
    <p:sldId id="372" r:id="rId8"/>
    <p:sldId id="363" r:id="rId9"/>
    <p:sldId id="257" r:id="rId10"/>
    <p:sldId id="387" r:id="rId11"/>
    <p:sldId id="258" r:id="rId12"/>
    <p:sldId id="389" r:id="rId13"/>
    <p:sldId id="390" r:id="rId14"/>
    <p:sldId id="284" r:id="rId15"/>
    <p:sldId id="293" r:id="rId16"/>
    <p:sldId id="392" r:id="rId17"/>
    <p:sldId id="306" r:id="rId18"/>
    <p:sldId id="391" r:id="rId19"/>
    <p:sldId id="331" r:id="rId20"/>
    <p:sldId id="347" r:id="rId21"/>
    <p:sldId id="288" r:id="rId22"/>
    <p:sldId id="292" r:id="rId23"/>
    <p:sldId id="393" r:id="rId24"/>
    <p:sldId id="333" r:id="rId25"/>
    <p:sldId id="394" r:id="rId26"/>
    <p:sldId id="395" r:id="rId27"/>
    <p:sldId id="301" r:id="rId28"/>
    <p:sldId id="366" r:id="rId29"/>
    <p:sldId id="359" r:id="rId30"/>
    <p:sldId id="330" r:id="rId31"/>
    <p:sldId id="355" r:id="rId32"/>
    <p:sldId id="367" r:id="rId33"/>
    <p:sldId id="335" r:id="rId34"/>
    <p:sldId id="287" r:id="rId35"/>
    <p:sldId id="343" r:id="rId36"/>
    <p:sldId id="278" r:id="rId37"/>
    <p:sldId id="368" r:id="rId38"/>
    <p:sldId id="378" r:id="rId39"/>
    <p:sldId id="369" r:id="rId40"/>
    <p:sldId id="370" r:id="rId41"/>
    <p:sldId id="3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59307-20A3-4857-A802-133F6E41AA49}" v="235" dt="2019-03-25T23:01:40.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0" autoAdjust="0"/>
    <p:restoredTop sz="94660"/>
  </p:normalViewPr>
  <p:slideViewPr>
    <p:cSldViewPr snapToGrid="0">
      <p:cViewPr varScale="1">
        <p:scale>
          <a:sx n="60" d="100"/>
          <a:sy n="60" d="100"/>
        </p:scale>
        <p:origin x="744" y="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62" name="Rectangle 61"/>
          <p:cNvSpPr/>
          <p:nvPr/>
        </p:nvSpPr>
        <p:spPr bwMode="hidden">
          <a:xfrm>
            <a:off x="1" y="1905001"/>
            <a:ext cx="12192000"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9201" y="1905002"/>
            <a:ext cx="975360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9201" y="4140200"/>
            <a:ext cx="97536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99374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 name="Picture Placeholder 2" descr="An empty placeholder to add an image. Click on the placeholder and select the image that you wish to add.&#10;"/>
          <p:cNvSpPr>
            <a:spLocks noGrp="1"/>
          </p:cNvSpPr>
          <p:nvPr>
            <p:ph type="pic" idx="1"/>
          </p:nvPr>
        </p:nvSpPr>
        <p:spPr>
          <a:xfrm>
            <a:off x="508001" y="482601"/>
            <a:ext cx="660400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3200" y="2108200"/>
            <a:ext cx="3962400"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7211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6697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2658" y="482600"/>
            <a:ext cx="184446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1" y="482600"/>
            <a:ext cx="9042400"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3045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07641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4/3/2019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0928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4/3/2019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1031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4/3/2019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285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4/3/2019</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1335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4/3/2019</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1448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4/3/2019</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54760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5916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4/3/2019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8046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4/3/2019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93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4/3/2019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0371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4/3/2019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5779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4"/>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62" name="Rectangle 61"/>
          <p:cNvSpPr/>
          <p:nvPr/>
        </p:nvSpPr>
        <p:spPr bwMode="hidden">
          <a:xfrm>
            <a:off x="1" y="1905001"/>
            <a:ext cx="12192000"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lnSpc>
                <a:spcPct val="90000"/>
              </a:lnSpc>
            </a:pPr>
            <a:endParaRPr sz="1013">
              <a:solidFill>
                <a:schemeClr val="tx2"/>
              </a:solidFill>
            </a:endParaRPr>
          </a:p>
        </p:txBody>
      </p:sp>
      <p:sp>
        <p:nvSpPr>
          <p:cNvPr id="2" name="Title 1"/>
          <p:cNvSpPr>
            <a:spLocks noGrp="1"/>
          </p:cNvSpPr>
          <p:nvPr>
            <p:ph type="ctrTitle"/>
          </p:nvPr>
        </p:nvSpPr>
        <p:spPr>
          <a:xfrm>
            <a:off x="1219201" y="1905002"/>
            <a:ext cx="9753600" cy="2147926"/>
          </a:xfrm>
        </p:spPr>
        <p:txBody>
          <a:bodyPr anchor="ctr">
            <a:normAutofit/>
          </a:bodyPr>
          <a:lstStyle>
            <a:lvl1pPr algn="ctr">
              <a:defRPr sz="1392" cap="all" normalizeH="0" baseline="0"/>
            </a:lvl1pPr>
          </a:lstStyle>
          <a:p>
            <a:r>
              <a:rPr lang="en-US"/>
              <a:t>Click to edit Master title style</a:t>
            </a:r>
            <a:endParaRPr/>
          </a:p>
        </p:txBody>
      </p:sp>
      <p:sp>
        <p:nvSpPr>
          <p:cNvPr id="3" name="Subtitle 2"/>
          <p:cNvSpPr>
            <a:spLocks noGrp="1"/>
          </p:cNvSpPr>
          <p:nvPr>
            <p:ph type="subTitle" idx="1"/>
          </p:nvPr>
        </p:nvSpPr>
        <p:spPr>
          <a:xfrm>
            <a:off x="1219201" y="4140200"/>
            <a:ext cx="9753600" cy="1016000"/>
          </a:xfrm>
        </p:spPr>
        <p:txBody>
          <a:bodyPr>
            <a:normAutofit/>
          </a:bodyPr>
          <a:lstStyle>
            <a:lvl1pPr marL="0" indent="0" algn="ctr">
              <a:spcBef>
                <a:spcPts val="0"/>
              </a:spcBef>
              <a:buNone/>
              <a:defRPr sz="886">
                <a:solidFill>
                  <a:schemeClr val="tx1"/>
                </a:solidFill>
              </a:defRPr>
            </a:lvl1pPr>
            <a:lvl2pPr marL="192916" indent="0" algn="ctr">
              <a:buNone/>
              <a:defRPr>
                <a:solidFill>
                  <a:schemeClr val="tx1">
                    <a:tint val="75000"/>
                  </a:schemeClr>
                </a:solidFill>
              </a:defRPr>
            </a:lvl2pPr>
            <a:lvl3pPr marL="385832" indent="0" algn="ctr">
              <a:buNone/>
              <a:defRPr>
                <a:solidFill>
                  <a:schemeClr val="tx1">
                    <a:tint val="75000"/>
                  </a:schemeClr>
                </a:solidFill>
              </a:defRPr>
            </a:lvl3pPr>
            <a:lvl4pPr marL="578748" indent="0" algn="ctr">
              <a:buNone/>
              <a:defRPr>
                <a:solidFill>
                  <a:schemeClr val="tx1">
                    <a:tint val="75000"/>
                  </a:schemeClr>
                </a:solidFill>
              </a:defRPr>
            </a:lvl4pPr>
            <a:lvl5pPr marL="771664" indent="0" algn="ctr">
              <a:buNone/>
              <a:defRPr>
                <a:solidFill>
                  <a:schemeClr val="tx1">
                    <a:tint val="75000"/>
                  </a:schemeClr>
                </a:solidFill>
              </a:defRPr>
            </a:lvl5pPr>
            <a:lvl6pPr marL="964581" indent="0" algn="ctr">
              <a:buNone/>
              <a:defRPr>
                <a:solidFill>
                  <a:schemeClr val="tx1">
                    <a:tint val="75000"/>
                  </a:schemeClr>
                </a:solidFill>
              </a:defRPr>
            </a:lvl6pPr>
            <a:lvl7pPr marL="1157497" indent="0" algn="ctr">
              <a:buNone/>
              <a:defRPr>
                <a:solidFill>
                  <a:schemeClr val="tx1">
                    <a:tint val="75000"/>
                  </a:schemeClr>
                </a:solidFill>
              </a:defRPr>
            </a:lvl7pPr>
            <a:lvl8pPr marL="1350412" indent="0" algn="ctr">
              <a:buNone/>
              <a:defRPr>
                <a:solidFill>
                  <a:schemeClr val="tx1">
                    <a:tint val="75000"/>
                  </a:schemeClr>
                </a:solidFill>
              </a:defRPr>
            </a:lvl8pPr>
            <a:lvl9pPr marL="1543329"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9276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22303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4"/>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2" name="Title 1"/>
          <p:cNvSpPr>
            <a:spLocks noGrp="1"/>
          </p:cNvSpPr>
          <p:nvPr>
            <p:ph type="title"/>
          </p:nvPr>
        </p:nvSpPr>
        <p:spPr>
          <a:xfrm>
            <a:off x="1219201" y="1524002"/>
            <a:ext cx="9753600" cy="1992597"/>
          </a:xfrm>
        </p:spPr>
        <p:txBody>
          <a:bodyPr anchor="b" anchorCtr="0">
            <a:noAutofit/>
          </a:bodyPr>
          <a:lstStyle>
            <a:lvl1pPr algn="ctr">
              <a:defRPr sz="1392" b="0" cap="all" baseline="0"/>
            </a:lvl1pPr>
          </a:lstStyle>
          <a:p>
            <a:r>
              <a:rPr lang="en-US"/>
              <a:t>Click to edit Master title style</a:t>
            </a:r>
            <a:endParaRPr/>
          </a:p>
        </p:txBody>
      </p:sp>
      <p:sp>
        <p:nvSpPr>
          <p:cNvPr id="3" name="Text Placeholder 2"/>
          <p:cNvSpPr>
            <a:spLocks noGrp="1"/>
          </p:cNvSpPr>
          <p:nvPr>
            <p:ph type="body" idx="1"/>
          </p:nvPr>
        </p:nvSpPr>
        <p:spPr>
          <a:xfrm>
            <a:off x="1219201" y="3632200"/>
            <a:ext cx="9753600" cy="1016000"/>
          </a:xfrm>
        </p:spPr>
        <p:txBody>
          <a:bodyPr anchor="t" anchorCtr="0">
            <a:noAutofit/>
          </a:bodyPr>
          <a:lstStyle>
            <a:lvl1pPr marL="0" indent="0" algn="ctr">
              <a:spcBef>
                <a:spcPts val="0"/>
              </a:spcBef>
              <a:buNone/>
              <a:defRPr sz="886">
                <a:solidFill>
                  <a:schemeClr val="tx1"/>
                </a:solidFill>
              </a:defRPr>
            </a:lvl1pPr>
            <a:lvl2pPr marL="192916" indent="0">
              <a:buNone/>
              <a:defRPr sz="760">
                <a:solidFill>
                  <a:schemeClr val="tx1">
                    <a:tint val="75000"/>
                  </a:schemeClr>
                </a:solidFill>
              </a:defRPr>
            </a:lvl2pPr>
            <a:lvl3pPr marL="385832" indent="0">
              <a:buNone/>
              <a:defRPr sz="664">
                <a:solidFill>
                  <a:schemeClr val="tx1">
                    <a:tint val="75000"/>
                  </a:schemeClr>
                </a:solidFill>
              </a:defRPr>
            </a:lvl3pPr>
            <a:lvl4pPr marL="578748" indent="0">
              <a:buNone/>
              <a:defRPr sz="601">
                <a:solidFill>
                  <a:schemeClr val="tx1">
                    <a:tint val="75000"/>
                  </a:schemeClr>
                </a:solidFill>
              </a:defRPr>
            </a:lvl4pPr>
            <a:lvl5pPr marL="771664" indent="0">
              <a:buNone/>
              <a:defRPr sz="601">
                <a:solidFill>
                  <a:schemeClr val="tx1">
                    <a:tint val="75000"/>
                  </a:schemeClr>
                </a:solidFill>
              </a:defRPr>
            </a:lvl5pPr>
            <a:lvl6pPr marL="964581" indent="0">
              <a:buNone/>
              <a:defRPr sz="601">
                <a:solidFill>
                  <a:schemeClr val="tx1">
                    <a:tint val="75000"/>
                  </a:schemeClr>
                </a:solidFill>
              </a:defRPr>
            </a:lvl6pPr>
            <a:lvl7pPr marL="1157497" indent="0">
              <a:buNone/>
              <a:defRPr sz="601">
                <a:solidFill>
                  <a:schemeClr val="tx1">
                    <a:tint val="75000"/>
                  </a:schemeClr>
                </a:solidFill>
              </a:defRPr>
            </a:lvl7pPr>
            <a:lvl8pPr marL="1350412" indent="0">
              <a:buNone/>
              <a:defRPr sz="601">
                <a:solidFill>
                  <a:schemeClr val="tx1">
                    <a:tint val="75000"/>
                  </a:schemeClr>
                </a:solidFill>
              </a:defRPr>
            </a:lvl8pPr>
            <a:lvl9pPr marL="1543329" indent="0">
              <a:buNone/>
              <a:defRPr sz="601">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8877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803401"/>
            <a:ext cx="4978400" cy="4470400"/>
          </a:xfrm>
        </p:spPr>
        <p:txBody>
          <a:bodyPr>
            <a:normAutofit/>
          </a:bodyPr>
          <a:lstStyle>
            <a:lvl1pPr>
              <a:defRPr sz="760"/>
            </a:lvl1pPr>
            <a:lvl2pPr>
              <a:defRPr sz="633"/>
            </a:lvl2pPr>
            <a:lvl3pPr>
              <a:defRPr sz="570"/>
            </a:lvl3pPr>
            <a:lvl4pPr>
              <a:defRPr sz="506"/>
            </a:lvl4pPr>
            <a:lvl5pPr>
              <a:defRPr sz="443"/>
            </a:lvl5pPr>
            <a:lvl6pPr>
              <a:defRPr sz="443"/>
            </a:lvl6pPr>
            <a:lvl7pPr marL="844972">
              <a:defRPr sz="443"/>
            </a:lvl7pPr>
            <a:lvl8pPr marL="844972">
              <a:defRPr sz="443"/>
            </a:lvl8pPr>
            <a:lvl9pPr marL="844972">
              <a:defRPr sz="4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760"/>
            </a:lvl1pPr>
            <a:lvl2pPr>
              <a:defRPr sz="633"/>
            </a:lvl2pPr>
            <a:lvl3pPr>
              <a:defRPr sz="570"/>
            </a:lvl3pPr>
            <a:lvl4pPr>
              <a:defRPr sz="506"/>
            </a:lvl4pPr>
            <a:lvl5pPr>
              <a:defRPr sz="443"/>
            </a:lvl5pPr>
            <a:lvl6pPr marL="844972">
              <a:defRPr sz="443" baseline="0"/>
            </a:lvl6pPr>
            <a:lvl7pPr marL="844972">
              <a:defRPr sz="443" baseline="0"/>
            </a:lvl7pPr>
            <a:lvl8pPr marL="844972">
              <a:defRPr sz="443" baseline="0"/>
            </a:lvl8pPr>
            <a:lvl9pPr marL="844972">
              <a:defRPr sz="443"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4/3/2019</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06479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803400"/>
            <a:ext cx="4978400" cy="914400"/>
          </a:xfrm>
        </p:spPr>
        <p:txBody>
          <a:bodyPr anchor="ctr">
            <a:noAutofit/>
          </a:bodyPr>
          <a:lstStyle>
            <a:lvl1pPr marL="0" indent="0">
              <a:lnSpc>
                <a:spcPct val="80000"/>
              </a:lnSpc>
              <a:spcBef>
                <a:spcPts val="0"/>
              </a:spcBef>
              <a:buNone/>
              <a:defRPr sz="886" b="0">
                <a:solidFill>
                  <a:schemeClr val="tx1"/>
                </a:solidFill>
              </a:defRPr>
            </a:lvl1pPr>
            <a:lvl2pPr marL="192916" indent="0">
              <a:buNone/>
              <a:defRPr sz="855" b="1"/>
            </a:lvl2pPr>
            <a:lvl3pPr marL="385832" indent="0">
              <a:buNone/>
              <a:defRPr sz="760" b="1"/>
            </a:lvl3pPr>
            <a:lvl4pPr marL="578748" indent="0">
              <a:buNone/>
              <a:defRPr sz="664" b="1"/>
            </a:lvl4pPr>
            <a:lvl5pPr marL="771664" indent="0">
              <a:buNone/>
              <a:defRPr sz="664" b="1"/>
            </a:lvl5pPr>
            <a:lvl6pPr marL="964581" indent="0">
              <a:buNone/>
              <a:defRPr sz="664" b="1"/>
            </a:lvl6pPr>
            <a:lvl7pPr marL="1157497" indent="0">
              <a:buNone/>
              <a:defRPr sz="664" b="1"/>
            </a:lvl7pPr>
            <a:lvl8pPr marL="1350412" indent="0">
              <a:buNone/>
              <a:defRPr sz="664" b="1"/>
            </a:lvl8pPr>
            <a:lvl9pPr marL="1543329" indent="0">
              <a:buNone/>
              <a:defRPr sz="664" b="1"/>
            </a:lvl9pPr>
          </a:lstStyle>
          <a:p>
            <a:pPr lvl="0"/>
            <a:r>
              <a:rPr lang="en-US"/>
              <a:t>Click to edit Master text styles</a:t>
            </a:r>
          </a:p>
        </p:txBody>
      </p:sp>
      <p:sp>
        <p:nvSpPr>
          <p:cNvPr id="4" name="Content Placeholder 3"/>
          <p:cNvSpPr>
            <a:spLocks noGrp="1"/>
          </p:cNvSpPr>
          <p:nvPr>
            <p:ph sz="half" idx="2"/>
          </p:nvPr>
        </p:nvSpPr>
        <p:spPr>
          <a:xfrm>
            <a:off x="914400" y="2717800"/>
            <a:ext cx="4978400" cy="3556000"/>
          </a:xfrm>
        </p:spPr>
        <p:txBody>
          <a:bodyPr>
            <a:normAutofit/>
          </a:bodyPr>
          <a:lstStyle>
            <a:lvl1pPr>
              <a:defRPr sz="760"/>
            </a:lvl1pPr>
            <a:lvl2pPr>
              <a:defRPr sz="633"/>
            </a:lvl2pPr>
            <a:lvl3pPr>
              <a:defRPr sz="570"/>
            </a:lvl3pPr>
            <a:lvl4pPr>
              <a:defRPr sz="506"/>
            </a:lvl4pPr>
            <a:lvl5pPr>
              <a:defRPr sz="443"/>
            </a:lvl5pPr>
            <a:lvl6pPr marL="844972">
              <a:defRPr sz="443"/>
            </a:lvl6pPr>
            <a:lvl7pPr marL="844972">
              <a:defRPr sz="443"/>
            </a:lvl7pPr>
            <a:lvl8pPr marL="844972">
              <a:defRPr sz="443"/>
            </a:lvl8pPr>
            <a:lvl9pPr marL="844972">
              <a:defRPr sz="4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9200" y="1803400"/>
            <a:ext cx="4978400" cy="914400"/>
          </a:xfrm>
        </p:spPr>
        <p:txBody>
          <a:bodyPr anchor="ctr">
            <a:noAutofit/>
          </a:bodyPr>
          <a:lstStyle>
            <a:lvl1pPr marL="0" indent="0">
              <a:lnSpc>
                <a:spcPct val="80000"/>
              </a:lnSpc>
              <a:spcBef>
                <a:spcPts val="0"/>
              </a:spcBef>
              <a:buNone/>
              <a:defRPr sz="886" b="0">
                <a:solidFill>
                  <a:schemeClr val="tx1"/>
                </a:solidFill>
              </a:defRPr>
            </a:lvl1pPr>
            <a:lvl2pPr marL="192916" indent="0">
              <a:buNone/>
              <a:defRPr sz="855" b="1"/>
            </a:lvl2pPr>
            <a:lvl3pPr marL="385832" indent="0">
              <a:buNone/>
              <a:defRPr sz="760" b="1"/>
            </a:lvl3pPr>
            <a:lvl4pPr marL="578748" indent="0">
              <a:buNone/>
              <a:defRPr sz="664" b="1"/>
            </a:lvl4pPr>
            <a:lvl5pPr marL="771664" indent="0">
              <a:buNone/>
              <a:defRPr sz="664" b="1"/>
            </a:lvl5pPr>
            <a:lvl6pPr marL="964581" indent="0">
              <a:buNone/>
              <a:defRPr sz="664" b="1"/>
            </a:lvl6pPr>
            <a:lvl7pPr marL="1157497" indent="0">
              <a:buNone/>
              <a:defRPr sz="664" b="1"/>
            </a:lvl7pPr>
            <a:lvl8pPr marL="1350412" indent="0">
              <a:buNone/>
              <a:defRPr sz="664" b="1"/>
            </a:lvl8pPr>
            <a:lvl9pPr marL="1543329" indent="0">
              <a:buNone/>
              <a:defRPr sz="664" b="1"/>
            </a:lvl9pPr>
          </a:lstStyle>
          <a:p>
            <a:pPr lvl="0"/>
            <a:r>
              <a:rPr lang="en-US"/>
              <a:t>Click to edit Master text styles</a:t>
            </a:r>
          </a:p>
        </p:txBody>
      </p:sp>
      <p:sp>
        <p:nvSpPr>
          <p:cNvPr id="6" name="Content Placeholder 5"/>
          <p:cNvSpPr>
            <a:spLocks noGrp="1"/>
          </p:cNvSpPr>
          <p:nvPr>
            <p:ph sz="quarter" idx="4"/>
          </p:nvPr>
        </p:nvSpPr>
        <p:spPr>
          <a:xfrm>
            <a:off x="6299200" y="2717800"/>
            <a:ext cx="4978400" cy="3556000"/>
          </a:xfrm>
        </p:spPr>
        <p:txBody>
          <a:bodyPr>
            <a:normAutofit/>
          </a:bodyPr>
          <a:lstStyle>
            <a:lvl1pPr>
              <a:defRPr sz="760"/>
            </a:lvl1pPr>
            <a:lvl2pPr>
              <a:defRPr sz="633"/>
            </a:lvl2pPr>
            <a:lvl3pPr>
              <a:defRPr sz="570"/>
            </a:lvl3pPr>
            <a:lvl4pPr>
              <a:defRPr sz="506"/>
            </a:lvl4pPr>
            <a:lvl5pPr>
              <a:defRPr sz="443"/>
            </a:lvl5pPr>
            <a:lvl6pPr marL="844972">
              <a:defRPr sz="443"/>
            </a:lvl6pPr>
            <a:lvl7pPr marL="844972">
              <a:defRPr sz="443"/>
            </a:lvl7pPr>
            <a:lvl8pPr marL="844972">
              <a:defRPr sz="443" baseline="0"/>
            </a:lvl8pPr>
            <a:lvl9pPr marL="844972">
              <a:defRPr sz="443"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4/3/2019</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92212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4/3/2019</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24369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1219201" y="1524001"/>
            <a:ext cx="975360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9201" y="3632200"/>
            <a:ext cx="975360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3848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oAutofit/>
          </a:bodyPr>
          <a:lstStyle>
            <a:lvl1pPr algn="l">
              <a:defRPr sz="1013" b="0"/>
            </a:lvl1pPr>
          </a:lstStyle>
          <a:p>
            <a:r>
              <a:rPr lang="en-US"/>
              <a:t>Click to edit Master title style</a:t>
            </a:r>
            <a:endParaRPr/>
          </a:p>
        </p:txBody>
      </p:sp>
      <p:sp>
        <p:nvSpPr>
          <p:cNvPr id="20" name="Rectangle 19"/>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3" name="Content Placeholder 2"/>
          <p:cNvSpPr>
            <a:spLocks noGrp="1"/>
          </p:cNvSpPr>
          <p:nvPr>
            <p:ph idx="1"/>
          </p:nvPr>
        </p:nvSpPr>
        <p:spPr bwMode="white">
          <a:xfrm>
            <a:off x="508000" y="482602"/>
            <a:ext cx="6604000" cy="5842001"/>
          </a:xfrm>
        </p:spPr>
        <p:txBody>
          <a:bodyPr>
            <a:normAutofit/>
          </a:bodyPr>
          <a:lstStyle>
            <a:lvl1pPr>
              <a:defRPr sz="886"/>
            </a:lvl1pPr>
            <a:lvl2pPr>
              <a:defRPr sz="760"/>
            </a:lvl2pPr>
            <a:lvl3pPr>
              <a:defRPr sz="633"/>
            </a:lvl3pPr>
            <a:lvl4pPr>
              <a:defRPr sz="570"/>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3200" y="2108200"/>
            <a:ext cx="3962400" cy="4267200"/>
          </a:xfrm>
        </p:spPr>
        <p:txBody>
          <a:bodyPr anchor="t" anchorCtr="0">
            <a:normAutofit/>
          </a:bodyPr>
          <a:lstStyle>
            <a:lvl1pPr marL="0" indent="0">
              <a:spcBef>
                <a:spcPts val="506"/>
              </a:spcBef>
              <a:buNone/>
              <a:defRPr sz="633">
                <a:solidFill>
                  <a:schemeClr val="tx1"/>
                </a:solidFill>
              </a:defRPr>
            </a:lvl1pPr>
            <a:lvl2pPr marL="192916" indent="0">
              <a:buNone/>
              <a:defRPr sz="506"/>
            </a:lvl2pPr>
            <a:lvl3pPr marL="385832" indent="0">
              <a:buNone/>
              <a:defRPr sz="411"/>
            </a:lvl3pPr>
            <a:lvl4pPr marL="578748" indent="0">
              <a:buNone/>
              <a:defRPr sz="380"/>
            </a:lvl4pPr>
            <a:lvl5pPr marL="771664" indent="0">
              <a:buNone/>
              <a:defRPr sz="380"/>
            </a:lvl5pPr>
            <a:lvl6pPr marL="964581" indent="0">
              <a:buNone/>
              <a:defRPr sz="380"/>
            </a:lvl6pPr>
            <a:lvl7pPr marL="1157497" indent="0">
              <a:buNone/>
              <a:defRPr sz="380"/>
            </a:lvl7pPr>
            <a:lvl8pPr marL="1350412" indent="0">
              <a:buNone/>
              <a:defRPr sz="380"/>
            </a:lvl8pPr>
            <a:lvl9pPr marL="1543329" indent="0">
              <a:buNone/>
              <a:defRPr sz="380"/>
            </a:lvl9pPr>
          </a:lstStyle>
          <a:p>
            <a:pPr lvl="0"/>
            <a:r>
              <a:rPr lang="en-US"/>
              <a:t>Click to edit Master text styles</a:t>
            </a:r>
          </a:p>
        </p:txBody>
      </p:sp>
    </p:spTree>
    <p:extLst>
      <p:ext uri="{BB962C8B-B14F-4D97-AF65-F5344CB8AC3E}">
        <p14:creationId xmlns:p14="http://schemas.microsoft.com/office/powerpoint/2010/main" val="52836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4"/>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2" name="Title 1"/>
          <p:cNvSpPr>
            <a:spLocks noGrp="1"/>
          </p:cNvSpPr>
          <p:nvPr>
            <p:ph type="title"/>
          </p:nvPr>
        </p:nvSpPr>
        <p:spPr>
          <a:xfrm>
            <a:off x="6400801" y="1905000"/>
            <a:ext cx="5181600" cy="1727200"/>
          </a:xfrm>
        </p:spPr>
        <p:txBody>
          <a:bodyPr anchor="b" anchorCtr="0">
            <a:normAutofit/>
          </a:bodyPr>
          <a:lstStyle>
            <a:lvl1pPr algn="l">
              <a:defRPr sz="1013" b="0"/>
            </a:lvl1pPr>
          </a:lstStyle>
          <a:p>
            <a:r>
              <a:rPr lang="en-US"/>
              <a:t>Click to edit Master title style</a:t>
            </a:r>
            <a:endParaRPr/>
          </a:p>
        </p:txBody>
      </p:sp>
      <p:sp>
        <p:nvSpPr>
          <p:cNvPr id="9" name="Rectangle 8"/>
          <p:cNvSpPr/>
          <p:nvPr/>
        </p:nvSpPr>
        <p:spPr>
          <a:xfrm>
            <a:off x="2" y="-1115"/>
            <a:ext cx="609518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3" name="Picture Placeholder 2" descr="An empty placeholder to add an image. Click on the placeholder and select the image that you wish to add.&#10;"/>
          <p:cNvSpPr>
            <a:spLocks noGrp="1"/>
          </p:cNvSpPr>
          <p:nvPr>
            <p:ph type="pic" idx="1"/>
          </p:nvPr>
        </p:nvSpPr>
        <p:spPr>
          <a:xfrm>
            <a:off x="508001" y="482601"/>
            <a:ext cx="5079183" cy="5862706"/>
          </a:xfrm>
          <a:noFill/>
          <a:ln w="9525">
            <a:noFill/>
            <a:miter lim="800000"/>
          </a:ln>
          <a:effectLst/>
        </p:spPr>
        <p:txBody>
          <a:bodyPr>
            <a:normAutofit/>
          </a:bodyPr>
          <a:lstStyle>
            <a:lvl1pPr marL="0" indent="0" algn="ctr">
              <a:buNone/>
              <a:defRPr sz="855"/>
            </a:lvl1pPr>
            <a:lvl2pPr marL="192916" indent="0">
              <a:buNone/>
              <a:defRPr sz="1171"/>
            </a:lvl2pPr>
            <a:lvl3pPr marL="385832" indent="0">
              <a:buNone/>
              <a:defRPr sz="1013"/>
            </a:lvl3pPr>
            <a:lvl4pPr marL="578748" indent="0">
              <a:buNone/>
              <a:defRPr sz="855"/>
            </a:lvl4pPr>
            <a:lvl5pPr marL="771664" indent="0">
              <a:buNone/>
              <a:defRPr sz="855"/>
            </a:lvl5pPr>
            <a:lvl6pPr marL="964581" indent="0">
              <a:buNone/>
              <a:defRPr sz="855"/>
            </a:lvl6pPr>
            <a:lvl7pPr marL="1157497" indent="0">
              <a:buNone/>
              <a:defRPr sz="855"/>
            </a:lvl7pPr>
            <a:lvl8pPr marL="1350412" indent="0">
              <a:buNone/>
              <a:defRPr sz="855"/>
            </a:lvl8pPr>
            <a:lvl9pPr marL="1543329" indent="0">
              <a:buNone/>
              <a:defRPr sz="855"/>
            </a:lvl9pPr>
          </a:lstStyle>
          <a:p>
            <a:r>
              <a:rPr lang="en-US"/>
              <a:t>Click icon to add picture</a:t>
            </a:r>
            <a:endParaRPr/>
          </a:p>
        </p:txBody>
      </p:sp>
      <p:sp>
        <p:nvSpPr>
          <p:cNvPr id="4" name="Text Placeholder 3"/>
          <p:cNvSpPr>
            <a:spLocks noGrp="1"/>
          </p:cNvSpPr>
          <p:nvPr>
            <p:ph type="body" sz="half" idx="2"/>
          </p:nvPr>
        </p:nvSpPr>
        <p:spPr>
          <a:xfrm>
            <a:off x="6400801" y="3733800"/>
            <a:ext cx="5181600" cy="1727200"/>
          </a:xfrm>
        </p:spPr>
        <p:txBody>
          <a:bodyPr>
            <a:normAutofit/>
          </a:bodyPr>
          <a:lstStyle>
            <a:lvl1pPr marL="0" indent="0">
              <a:spcBef>
                <a:spcPts val="506"/>
              </a:spcBef>
              <a:buNone/>
              <a:defRPr sz="633">
                <a:solidFill>
                  <a:schemeClr val="tx1"/>
                </a:solidFill>
              </a:defRPr>
            </a:lvl1pPr>
            <a:lvl2pPr marL="192916" indent="0">
              <a:buNone/>
              <a:defRPr sz="506"/>
            </a:lvl2pPr>
            <a:lvl3pPr marL="385832" indent="0">
              <a:buNone/>
              <a:defRPr sz="411"/>
            </a:lvl3pPr>
            <a:lvl4pPr marL="578748" indent="0">
              <a:buNone/>
              <a:defRPr sz="380"/>
            </a:lvl4pPr>
            <a:lvl5pPr marL="771664" indent="0">
              <a:buNone/>
              <a:defRPr sz="380"/>
            </a:lvl5pPr>
            <a:lvl6pPr marL="964581" indent="0">
              <a:buNone/>
              <a:defRPr sz="380"/>
            </a:lvl6pPr>
            <a:lvl7pPr marL="1157497" indent="0">
              <a:buNone/>
              <a:defRPr sz="380"/>
            </a:lvl7pPr>
            <a:lvl8pPr marL="1350412" indent="0">
              <a:buNone/>
              <a:defRPr sz="380"/>
            </a:lvl8pPr>
            <a:lvl9pPr marL="1543329" indent="0">
              <a:buNone/>
              <a:defRPr sz="380"/>
            </a:lvl9pPr>
          </a:lstStyle>
          <a:p>
            <a:pPr lvl="0"/>
            <a:r>
              <a:rPr lang="en-US"/>
              <a:t>Click to edit Master text styles</a:t>
            </a:r>
          </a:p>
        </p:txBody>
      </p:sp>
    </p:spTree>
    <p:extLst>
      <p:ext uri="{BB962C8B-B14F-4D97-AF65-F5344CB8AC3E}">
        <p14:creationId xmlns:p14="http://schemas.microsoft.com/office/powerpoint/2010/main" val="23011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chorCtr="0">
            <a:normAutofit/>
          </a:bodyPr>
          <a:lstStyle>
            <a:lvl1pPr algn="l">
              <a:defRPr sz="1013" b="0"/>
            </a:lvl1pPr>
          </a:lstStyle>
          <a:p>
            <a:r>
              <a:rPr lang="en-US"/>
              <a:t>Click to edit Master title style</a:t>
            </a:r>
            <a:endParaRPr/>
          </a:p>
        </p:txBody>
      </p:sp>
      <p:sp>
        <p:nvSpPr>
          <p:cNvPr id="9" name="Rectangle 8" descr="&#10;"/>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590" tIns="19295" rIns="38590" bIns="19295" rtlCol="0" anchor="ctr"/>
          <a:lstStyle/>
          <a:p>
            <a:pPr algn="ctr"/>
            <a:endParaRPr sz="760"/>
          </a:p>
        </p:txBody>
      </p:sp>
      <p:sp>
        <p:nvSpPr>
          <p:cNvPr id="3" name="Picture Placeholder 2" descr="An empty placeholder to add an image. Click on the placeholder and select the image that you wish to add.&#10;"/>
          <p:cNvSpPr>
            <a:spLocks noGrp="1"/>
          </p:cNvSpPr>
          <p:nvPr>
            <p:ph type="pic" idx="1"/>
          </p:nvPr>
        </p:nvSpPr>
        <p:spPr>
          <a:xfrm>
            <a:off x="508002" y="482602"/>
            <a:ext cx="6604000" cy="5842001"/>
          </a:xfrm>
          <a:noFill/>
          <a:ln w="9525">
            <a:noFill/>
            <a:miter lim="800000"/>
          </a:ln>
          <a:effectLst/>
        </p:spPr>
        <p:txBody>
          <a:bodyPr>
            <a:normAutofit/>
          </a:bodyPr>
          <a:lstStyle>
            <a:lvl1pPr marL="0" indent="0" algn="ctr">
              <a:buNone/>
              <a:defRPr sz="855"/>
            </a:lvl1pPr>
            <a:lvl2pPr marL="192916" indent="0">
              <a:buNone/>
              <a:defRPr sz="1171"/>
            </a:lvl2pPr>
            <a:lvl3pPr marL="385832" indent="0">
              <a:buNone/>
              <a:defRPr sz="1013"/>
            </a:lvl3pPr>
            <a:lvl4pPr marL="578748" indent="0">
              <a:buNone/>
              <a:defRPr sz="855"/>
            </a:lvl4pPr>
            <a:lvl5pPr marL="771664" indent="0">
              <a:buNone/>
              <a:defRPr sz="855"/>
            </a:lvl5pPr>
            <a:lvl6pPr marL="964581" indent="0">
              <a:buNone/>
              <a:defRPr sz="855"/>
            </a:lvl6pPr>
            <a:lvl7pPr marL="1157497" indent="0">
              <a:buNone/>
              <a:defRPr sz="855"/>
            </a:lvl7pPr>
            <a:lvl8pPr marL="1350412" indent="0">
              <a:buNone/>
              <a:defRPr sz="855"/>
            </a:lvl8pPr>
            <a:lvl9pPr marL="1543329" indent="0">
              <a:buNone/>
              <a:defRPr sz="855"/>
            </a:lvl9pPr>
          </a:lstStyle>
          <a:p>
            <a:r>
              <a:rPr lang="en-US"/>
              <a:t>Click icon to add picture</a:t>
            </a:r>
            <a:endParaRPr dirty="0"/>
          </a:p>
        </p:txBody>
      </p:sp>
      <p:sp>
        <p:nvSpPr>
          <p:cNvPr id="4" name="Text Placeholder 3"/>
          <p:cNvSpPr>
            <a:spLocks noGrp="1"/>
          </p:cNvSpPr>
          <p:nvPr>
            <p:ph type="body" sz="half" idx="2"/>
          </p:nvPr>
        </p:nvSpPr>
        <p:spPr>
          <a:xfrm>
            <a:off x="7823200" y="2108200"/>
            <a:ext cx="3962400" cy="4267200"/>
          </a:xfrm>
        </p:spPr>
        <p:txBody>
          <a:bodyPr>
            <a:normAutofit/>
          </a:bodyPr>
          <a:lstStyle>
            <a:lvl1pPr marL="0" indent="0">
              <a:spcBef>
                <a:spcPts val="506"/>
              </a:spcBef>
              <a:buNone/>
              <a:defRPr sz="633">
                <a:solidFill>
                  <a:schemeClr val="tx1"/>
                </a:solidFill>
              </a:defRPr>
            </a:lvl1pPr>
            <a:lvl2pPr marL="192916" indent="0">
              <a:buNone/>
              <a:defRPr sz="506"/>
            </a:lvl2pPr>
            <a:lvl3pPr marL="385832" indent="0">
              <a:buNone/>
              <a:defRPr sz="411"/>
            </a:lvl3pPr>
            <a:lvl4pPr marL="578748" indent="0">
              <a:buNone/>
              <a:defRPr sz="380"/>
            </a:lvl4pPr>
            <a:lvl5pPr marL="771664" indent="0">
              <a:buNone/>
              <a:defRPr sz="380"/>
            </a:lvl5pPr>
            <a:lvl6pPr marL="964581" indent="0">
              <a:buNone/>
              <a:defRPr sz="380"/>
            </a:lvl6pPr>
            <a:lvl7pPr marL="1157497" indent="0">
              <a:buNone/>
              <a:defRPr sz="380"/>
            </a:lvl7pPr>
            <a:lvl8pPr marL="1350412" indent="0">
              <a:buNone/>
              <a:defRPr sz="380"/>
            </a:lvl8pPr>
            <a:lvl9pPr marL="1543329" indent="0">
              <a:buNone/>
              <a:defRPr sz="380"/>
            </a:lvl9pPr>
          </a:lstStyle>
          <a:p>
            <a:pPr lvl="0"/>
            <a:r>
              <a:rPr lang="en-US"/>
              <a:t>Click to edit Master text styles</a:t>
            </a:r>
          </a:p>
        </p:txBody>
      </p:sp>
    </p:spTree>
    <p:extLst>
      <p:ext uri="{BB962C8B-B14F-4D97-AF65-F5344CB8AC3E}">
        <p14:creationId xmlns:p14="http://schemas.microsoft.com/office/powerpoint/2010/main" val="18867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844972">
              <a:defRPr baseline="0"/>
            </a:lvl6pPr>
            <a:lvl7pPr marL="844972">
              <a:defRPr baseline="0"/>
            </a:lvl7pPr>
            <a:lvl8pPr marL="844972">
              <a:defRPr baseline="0"/>
            </a:lvl8pPr>
            <a:lvl9pPr marL="844972">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19730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2657" y="482601"/>
            <a:ext cx="184446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1" y="482601"/>
            <a:ext cx="9042400"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0692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803401"/>
            <a:ext cx="4978400"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4/3/2019</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0491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92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4/3/2019</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6038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4/3/2019</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6300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9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 name="Content Placeholder 2"/>
          <p:cNvSpPr>
            <a:spLocks noGrp="1"/>
          </p:cNvSpPr>
          <p:nvPr>
            <p:ph idx="1"/>
          </p:nvPr>
        </p:nvSpPr>
        <p:spPr bwMode="white">
          <a:xfrm>
            <a:off x="508000" y="482601"/>
            <a:ext cx="660400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3200" y="2108200"/>
            <a:ext cx="3962400"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330780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3578"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6400801" y="1905000"/>
            <a:ext cx="5181600"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5181"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 name="Picture Placeholder 2" descr="An empty placeholder to add an image. Click on the placeholder and select the image that you wish to add.&#10;"/>
          <p:cNvSpPr>
            <a:spLocks noGrp="1"/>
          </p:cNvSpPr>
          <p:nvPr>
            <p:ph type="pic" idx="1"/>
          </p:nvPr>
        </p:nvSpPr>
        <p:spPr>
          <a:xfrm>
            <a:off x="508002" y="482601"/>
            <a:ext cx="5079182"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400801" y="3733800"/>
            <a:ext cx="5181600"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848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482600"/>
            <a:ext cx="10363200"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401" y="1803401"/>
            <a:ext cx="103632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401" y="6375400"/>
            <a:ext cx="7416800"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7600" y="6375400"/>
            <a:ext cx="142240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4/3/2019</a:t>
            </a:fld>
            <a:endParaRPr/>
          </a:p>
        </p:txBody>
      </p:sp>
      <p:sp>
        <p:nvSpPr>
          <p:cNvPr id="6" name="Slide Number Placeholder 5"/>
          <p:cNvSpPr>
            <a:spLocks noGrp="1"/>
          </p:cNvSpPr>
          <p:nvPr>
            <p:ph type="sldNum" sz="quarter" idx="4"/>
          </p:nvPr>
        </p:nvSpPr>
        <p:spPr>
          <a:xfrm>
            <a:off x="10444480" y="6375400"/>
            <a:ext cx="833120"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758497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4/3/2019</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00994086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482600"/>
            <a:ext cx="10363200"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401" y="1803401"/>
            <a:ext cx="103632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401" y="6375400"/>
            <a:ext cx="7416800" cy="195072"/>
          </a:xfrm>
          <a:prstGeom prst="rect">
            <a:avLst/>
          </a:prstGeom>
        </p:spPr>
        <p:txBody>
          <a:bodyPr vert="horz" lIns="121899" tIns="60949" rIns="121899" bIns="60949" rtlCol="0" anchor="ctr"/>
          <a:lstStyle>
            <a:lvl1pPr algn="l">
              <a:defRPr sz="348">
                <a:solidFill>
                  <a:schemeClr val="tx1"/>
                </a:solidFill>
              </a:defRPr>
            </a:lvl1pPr>
          </a:lstStyle>
          <a:p>
            <a:endParaRPr/>
          </a:p>
        </p:txBody>
      </p:sp>
      <p:sp>
        <p:nvSpPr>
          <p:cNvPr id="4" name="Date Placeholder 3"/>
          <p:cNvSpPr>
            <a:spLocks noGrp="1"/>
          </p:cNvSpPr>
          <p:nvPr>
            <p:ph type="dt" sz="half" idx="2"/>
          </p:nvPr>
        </p:nvSpPr>
        <p:spPr>
          <a:xfrm>
            <a:off x="8737600" y="6375400"/>
            <a:ext cx="1422400" cy="195072"/>
          </a:xfrm>
          <a:prstGeom prst="rect">
            <a:avLst/>
          </a:prstGeom>
        </p:spPr>
        <p:txBody>
          <a:bodyPr vert="horz" lIns="121899" tIns="60949" rIns="121899" bIns="60949" rtlCol="0" anchor="ctr"/>
          <a:lstStyle>
            <a:lvl1pPr algn="r">
              <a:defRPr sz="348">
                <a:solidFill>
                  <a:schemeClr val="tx1"/>
                </a:solidFill>
              </a:defRPr>
            </a:lvl1pPr>
          </a:lstStyle>
          <a:p>
            <a:fld id="{3B9B9059-F1D6-41D0-95CF-D21CAA096B3A}" type="datetimeFigureOut">
              <a:rPr lang="en-US"/>
              <a:pPr/>
              <a:t>4/3/2019</a:t>
            </a:fld>
            <a:endParaRPr/>
          </a:p>
        </p:txBody>
      </p:sp>
      <p:sp>
        <p:nvSpPr>
          <p:cNvPr id="6" name="Slide Number Placeholder 5"/>
          <p:cNvSpPr>
            <a:spLocks noGrp="1"/>
          </p:cNvSpPr>
          <p:nvPr>
            <p:ph type="sldNum" sz="quarter" idx="4"/>
          </p:nvPr>
        </p:nvSpPr>
        <p:spPr>
          <a:xfrm>
            <a:off x="10444480" y="6375400"/>
            <a:ext cx="833120" cy="195072"/>
          </a:xfrm>
          <a:prstGeom prst="rect">
            <a:avLst/>
          </a:prstGeom>
        </p:spPr>
        <p:txBody>
          <a:bodyPr vert="horz" lIns="121899" tIns="60949" rIns="121899" bIns="60949" rtlCol="0" anchor="ctr"/>
          <a:lstStyle>
            <a:lvl1pPr algn="r">
              <a:defRPr sz="348">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60518347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832" rtl="0" eaLnBrk="1" latinLnBrk="0" hangingPunct="1">
        <a:lnSpc>
          <a:spcPct val="80000"/>
        </a:lnSpc>
        <a:spcBef>
          <a:spcPct val="0"/>
        </a:spcBef>
        <a:buNone/>
        <a:defRPr sz="1139" kern="1200" cap="all" baseline="0">
          <a:solidFill>
            <a:schemeClr val="tx1"/>
          </a:solidFill>
          <a:effectLst/>
          <a:latin typeface="+mj-lt"/>
          <a:ea typeface="+mj-ea"/>
          <a:cs typeface="+mj-cs"/>
        </a:defRPr>
      </a:lvl1pPr>
    </p:titleStyle>
    <p:bodyStyle>
      <a:lvl1pPr marL="86827" indent="-86827" algn="l" defTabSz="385832" rtl="0" eaLnBrk="1" latinLnBrk="0" hangingPunct="1">
        <a:lnSpc>
          <a:spcPct val="90000"/>
        </a:lnSpc>
        <a:spcBef>
          <a:spcPts val="506"/>
        </a:spcBef>
        <a:buClr>
          <a:schemeClr val="tx2"/>
        </a:buClr>
        <a:buSzPct val="90000"/>
        <a:buFont typeface="Arial" pitchFamily="34" charset="0"/>
        <a:buChar char="•"/>
        <a:defRPr sz="886" kern="1200">
          <a:solidFill>
            <a:schemeClr val="tx1"/>
          </a:solidFill>
          <a:latin typeface="+mn-lt"/>
          <a:ea typeface="+mn-ea"/>
          <a:cs typeface="+mn-cs"/>
        </a:defRPr>
      </a:lvl1pPr>
      <a:lvl2pPr marL="173655" indent="-86827" algn="l" defTabSz="385832" rtl="0" eaLnBrk="1" latinLnBrk="0" hangingPunct="1">
        <a:lnSpc>
          <a:spcPct val="90000"/>
        </a:lnSpc>
        <a:spcBef>
          <a:spcPts val="253"/>
        </a:spcBef>
        <a:buClr>
          <a:schemeClr val="tx2"/>
        </a:buClr>
        <a:buSzPct val="90000"/>
        <a:buFont typeface="Cambria" pitchFamily="18" charset="0"/>
        <a:buChar char="–"/>
        <a:defRPr sz="760" kern="1200">
          <a:solidFill>
            <a:schemeClr val="tx1"/>
          </a:solidFill>
          <a:latin typeface="+mn-lt"/>
          <a:ea typeface="+mn-ea"/>
          <a:cs typeface="+mn-cs"/>
        </a:defRPr>
      </a:lvl2pPr>
      <a:lvl3pPr marL="260482" indent="-86827" algn="l" defTabSz="385832" rtl="0" eaLnBrk="1" latinLnBrk="0" hangingPunct="1">
        <a:lnSpc>
          <a:spcPct val="90000"/>
        </a:lnSpc>
        <a:spcBef>
          <a:spcPts val="253"/>
        </a:spcBef>
        <a:buClr>
          <a:schemeClr val="tx2"/>
        </a:buClr>
        <a:buFont typeface="Arial" pitchFamily="34" charset="0"/>
        <a:buChar char="•"/>
        <a:defRPr sz="633" kern="1200">
          <a:solidFill>
            <a:schemeClr val="tx1"/>
          </a:solidFill>
          <a:latin typeface="+mn-lt"/>
          <a:ea typeface="+mn-ea"/>
          <a:cs typeface="+mn-cs"/>
        </a:defRPr>
      </a:lvl3pPr>
      <a:lvl4pPr marL="347310" indent="-86827" algn="l" defTabSz="385832" rtl="0" eaLnBrk="1" latinLnBrk="0" hangingPunct="1">
        <a:lnSpc>
          <a:spcPct val="90000"/>
        </a:lnSpc>
        <a:spcBef>
          <a:spcPts val="253"/>
        </a:spcBef>
        <a:buClr>
          <a:schemeClr val="tx2"/>
        </a:buClr>
        <a:buSzPct val="100000"/>
        <a:buFont typeface="Cambria" pitchFamily="18" charset="0"/>
        <a:buChar char="–"/>
        <a:defRPr sz="570" kern="1200">
          <a:solidFill>
            <a:schemeClr val="tx1"/>
          </a:solidFill>
          <a:latin typeface="+mn-lt"/>
          <a:ea typeface="+mn-ea"/>
          <a:cs typeface="+mn-cs"/>
        </a:defRPr>
      </a:lvl4pPr>
      <a:lvl5pPr marL="434137" indent="-86827" algn="l" defTabSz="385832" rtl="0" eaLnBrk="1" latinLnBrk="0" hangingPunct="1">
        <a:lnSpc>
          <a:spcPct val="90000"/>
        </a:lnSpc>
        <a:spcBef>
          <a:spcPts val="253"/>
        </a:spcBef>
        <a:buClr>
          <a:schemeClr val="tx2"/>
        </a:buClr>
        <a:buFont typeface="Arial" pitchFamily="34" charset="0"/>
        <a:buChar char="•"/>
        <a:defRPr sz="506" kern="1200">
          <a:solidFill>
            <a:schemeClr val="tx1"/>
          </a:solidFill>
          <a:latin typeface="+mn-lt"/>
          <a:ea typeface="+mn-ea"/>
          <a:cs typeface="+mn-cs"/>
        </a:defRPr>
      </a:lvl5pPr>
      <a:lvl6pPr marL="520965" indent="-86827" algn="l" defTabSz="385832" rtl="0" eaLnBrk="1" latinLnBrk="0" hangingPunct="1">
        <a:lnSpc>
          <a:spcPct val="90000"/>
        </a:lnSpc>
        <a:spcBef>
          <a:spcPts val="253"/>
        </a:spcBef>
        <a:buClr>
          <a:schemeClr val="tx2"/>
        </a:buClr>
        <a:buSzPct val="100000"/>
        <a:buFont typeface="Cambria" pitchFamily="18" charset="0"/>
        <a:buChar char="–"/>
        <a:defRPr sz="506" kern="1200">
          <a:solidFill>
            <a:schemeClr val="tx1"/>
          </a:solidFill>
          <a:latin typeface="+mn-lt"/>
          <a:ea typeface="+mn-ea"/>
          <a:cs typeface="+mn-cs"/>
        </a:defRPr>
      </a:lvl6pPr>
      <a:lvl7pPr marL="607792" indent="-86827" algn="l" defTabSz="385832" rtl="0" eaLnBrk="1" latinLnBrk="0" hangingPunct="1">
        <a:lnSpc>
          <a:spcPct val="90000"/>
        </a:lnSpc>
        <a:spcBef>
          <a:spcPts val="253"/>
        </a:spcBef>
        <a:buClr>
          <a:schemeClr val="tx2"/>
        </a:buClr>
        <a:buFont typeface="Arial" pitchFamily="34" charset="0"/>
        <a:buChar char="•"/>
        <a:defRPr sz="506" kern="1200">
          <a:solidFill>
            <a:schemeClr val="tx1"/>
          </a:solidFill>
          <a:latin typeface="+mn-lt"/>
          <a:ea typeface="+mn-ea"/>
          <a:cs typeface="+mn-cs"/>
        </a:defRPr>
      </a:lvl7pPr>
      <a:lvl8pPr marL="694619" indent="-86827" algn="l" defTabSz="385832" rtl="0" eaLnBrk="1" latinLnBrk="0" hangingPunct="1">
        <a:lnSpc>
          <a:spcPct val="90000"/>
        </a:lnSpc>
        <a:spcBef>
          <a:spcPts val="253"/>
        </a:spcBef>
        <a:buClr>
          <a:schemeClr val="tx2"/>
        </a:buClr>
        <a:buSzPct val="100000"/>
        <a:buFont typeface="Cambria" pitchFamily="18" charset="0"/>
        <a:buChar char="–"/>
        <a:defRPr sz="506" kern="1200">
          <a:solidFill>
            <a:schemeClr val="tx1"/>
          </a:solidFill>
          <a:latin typeface="+mn-lt"/>
          <a:ea typeface="+mn-ea"/>
          <a:cs typeface="+mn-cs"/>
        </a:defRPr>
      </a:lvl8pPr>
      <a:lvl9pPr marL="781447" indent="-86827" algn="l" defTabSz="385832" rtl="0" eaLnBrk="1" latinLnBrk="0" hangingPunct="1">
        <a:lnSpc>
          <a:spcPct val="90000"/>
        </a:lnSpc>
        <a:spcBef>
          <a:spcPts val="253"/>
        </a:spcBef>
        <a:buClr>
          <a:schemeClr val="tx2"/>
        </a:buClr>
        <a:buFont typeface="Arial" pitchFamily="34" charset="0"/>
        <a:buChar char="•"/>
        <a:defRPr sz="506" kern="1200">
          <a:solidFill>
            <a:schemeClr val="tx1"/>
          </a:solidFill>
          <a:latin typeface="+mn-lt"/>
          <a:ea typeface="+mn-ea"/>
          <a:cs typeface="+mn-cs"/>
        </a:defRPr>
      </a:lvl9pPr>
    </p:bodyStyle>
    <p:otherStyle>
      <a:defPPr>
        <a:defRPr/>
      </a:defPPr>
      <a:lvl1pPr marL="0" algn="l" defTabSz="385832" rtl="0" eaLnBrk="1" latinLnBrk="0" hangingPunct="1">
        <a:defRPr sz="760" kern="1200">
          <a:solidFill>
            <a:schemeClr val="tx1"/>
          </a:solidFill>
          <a:latin typeface="+mn-lt"/>
          <a:ea typeface="+mn-ea"/>
          <a:cs typeface="+mn-cs"/>
        </a:defRPr>
      </a:lvl1pPr>
      <a:lvl2pPr marL="192916" algn="l" defTabSz="385832" rtl="0" eaLnBrk="1" latinLnBrk="0" hangingPunct="1">
        <a:defRPr sz="760" kern="1200">
          <a:solidFill>
            <a:schemeClr val="tx1"/>
          </a:solidFill>
          <a:latin typeface="+mn-lt"/>
          <a:ea typeface="+mn-ea"/>
          <a:cs typeface="+mn-cs"/>
        </a:defRPr>
      </a:lvl2pPr>
      <a:lvl3pPr marL="385832" algn="l" defTabSz="385832" rtl="0" eaLnBrk="1" latinLnBrk="0" hangingPunct="1">
        <a:defRPr sz="760" kern="1200">
          <a:solidFill>
            <a:schemeClr val="tx1"/>
          </a:solidFill>
          <a:latin typeface="+mn-lt"/>
          <a:ea typeface="+mn-ea"/>
          <a:cs typeface="+mn-cs"/>
        </a:defRPr>
      </a:lvl3pPr>
      <a:lvl4pPr marL="578748" algn="l" defTabSz="385832" rtl="0" eaLnBrk="1" latinLnBrk="0" hangingPunct="1">
        <a:defRPr sz="760" kern="1200">
          <a:solidFill>
            <a:schemeClr val="tx1"/>
          </a:solidFill>
          <a:latin typeface="+mn-lt"/>
          <a:ea typeface="+mn-ea"/>
          <a:cs typeface="+mn-cs"/>
        </a:defRPr>
      </a:lvl4pPr>
      <a:lvl5pPr marL="771664" algn="l" defTabSz="385832" rtl="0" eaLnBrk="1" latinLnBrk="0" hangingPunct="1">
        <a:defRPr sz="760" kern="1200">
          <a:solidFill>
            <a:schemeClr val="tx1"/>
          </a:solidFill>
          <a:latin typeface="+mn-lt"/>
          <a:ea typeface="+mn-ea"/>
          <a:cs typeface="+mn-cs"/>
        </a:defRPr>
      </a:lvl5pPr>
      <a:lvl6pPr marL="964581" algn="l" defTabSz="385832" rtl="0" eaLnBrk="1" latinLnBrk="0" hangingPunct="1">
        <a:defRPr sz="760" kern="1200">
          <a:solidFill>
            <a:schemeClr val="tx1"/>
          </a:solidFill>
          <a:latin typeface="+mn-lt"/>
          <a:ea typeface="+mn-ea"/>
          <a:cs typeface="+mn-cs"/>
        </a:defRPr>
      </a:lvl6pPr>
      <a:lvl7pPr marL="1157497" algn="l" defTabSz="385832" rtl="0" eaLnBrk="1" latinLnBrk="0" hangingPunct="1">
        <a:defRPr sz="760" kern="1200">
          <a:solidFill>
            <a:schemeClr val="tx1"/>
          </a:solidFill>
          <a:latin typeface="+mn-lt"/>
          <a:ea typeface="+mn-ea"/>
          <a:cs typeface="+mn-cs"/>
        </a:defRPr>
      </a:lvl7pPr>
      <a:lvl8pPr marL="1350412" algn="l" defTabSz="385832" rtl="0" eaLnBrk="1" latinLnBrk="0" hangingPunct="1">
        <a:defRPr sz="760" kern="1200">
          <a:solidFill>
            <a:schemeClr val="tx1"/>
          </a:solidFill>
          <a:latin typeface="+mn-lt"/>
          <a:ea typeface="+mn-ea"/>
          <a:cs typeface="+mn-cs"/>
        </a:defRPr>
      </a:lvl8pPr>
      <a:lvl9pPr marL="1543329" algn="l" defTabSz="385832"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QTeu8Lu0Bg4"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iki.rpg.net/index.php/Lineage:House_Lineages"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Latin_cross_gold.png" TargetMode="Externa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8.png"/><Relationship Id="rId4" Type="http://schemas.openxmlformats.org/officeDocument/2006/relationships/hyperlink" Target="https://www.ecaglobal.org/ecas-21-point-action-pla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cwCQoO6Q-K0" TargetMode="Externa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847A-96C3-4360-A5F6-923B33A28112}"/>
              </a:ext>
            </a:extLst>
          </p:cNvPr>
          <p:cNvSpPr>
            <a:spLocks noGrp="1"/>
          </p:cNvSpPr>
          <p:nvPr>
            <p:ph type="title"/>
          </p:nvPr>
        </p:nvSpPr>
        <p:spPr>
          <a:xfrm>
            <a:off x="915751" y="304800"/>
            <a:ext cx="10360501" cy="1143000"/>
          </a:xfrm>
        </p:spPr>
        <p:txBody>
          <a:bodyPr>
            <a:normAutofit/>
          </a:bodyPr>
          <a:lstStyle/>
          <a:p>
            <a:pPr algn="ctr"/>
            <a:r>
              <a:rPr lang="en-US" sz="5400" cap="none" dirty="0">
                <a:latin typeface="Monotype Corsiva" panose="03010101010201010101" pitchFamily="66" charset="0"/>
                <a:cs typeface="Arabic Typesetting" panose="03020402040406030203" pitchFamily="66" charset="-78"/>
              </a:rPr>
              <a:t>The Pathway from Priest to Predator</a:t>
            </a:r>
          </a:p>
        </p:txBody>
      </p:sp>
      <p:sp>
        <p:nvSpPr>
          <p:cNvPr id="3" name="Content Placeholder 2">
            <a:extLst>
              <a:ext uri="{FF2B5EF4-FFF2-40B4-BE49-F238E27FC236}">
                <a16:creationId xmlns:a16="http://schemas.microsoft.com/office/drawing/2014/main" id="{78B7857E-9326-4188-829F-628FA9BFCC8B}"/>
              </a:ext>
            </a:extLst>
          </p:cNvPr>
          <p:cNvSpPr>
            <a:spLocks noGrp="1"/>
          </p:cNvSpPr>
          <p:nvPr>
            <p:ph idx="1"/>
          </p:nvPr>
        </p:nvSpPr>
        <p:spPr>
          <a:xfrm>
            <a:off x="1219202" y="1752600"/>
            <a:ext cx="9753600" cy="4419600"/>
          </a:xfrm>
        </p:spPr>
        <p:txBody>
          <a:bodyPr/>
          <a:lstStyle/>
          <a:p>
            <a:pPr marL="45720" indent="0" algn="ctr">
              <a:buNone/>
            </a:pPr>
            <a:r>
              <a:rPr lang="en-US" sz="3600" dirty="0">
                <a:latin typeface="Arabic Typesetting" panose="03020402040406030203" pitchFamily="66" charset="-78"/>
                <a:cs typeface="Arabic Typesetting" panose="03020402040406030203" pitchFamily="66" charset="-78"/>
              </a:rPr>
              <a:t>Presented by</a:t>
            </a:r>
          </a:p>
          <a:p>
            <a:pPr marL="45720" indent="0" algn="ctr">
              <a:buNone/>
            </a:pPr>
            <a:r>
              <a:rPr lang="en-US" sz="3600" dirty="0">
                <a:latin typeface="Arabic Typesetting" panose="03020402040406030203" pitchFamily="66" charset="-78"/>
                <a:cs typeface="Arabic Typesetting" panose="03020402040406030203" pitchFamily="66" charset="-78"/>
              </a:rPr>
              <a:t>Robert Crawford, EdD, MS, LPC, NCC</a:t>
            </a:r>
          </a:p>
          <a:p>
            <a:pPr marL="45720" indent="0" algn="ctr">
              <a:buNone/>
            </a:pPr>
            <a:endParaRPr lang="en-US" i="1" dirty="0">
              <a:latin typeface="Merriweather"/>
            </a:endParaRPr>
          </a:p>
          <a:p>
            <a:pPr marL="45720" indent="0" algn="ctr">
              <a:buNone/>
            </a:pPr>
            <a:endParaRPr lang="en-US" i="1" dirty="0">
              <a:latin typeface="Merriweather"/>
            </a:endParaRPr>
          </a:p>
        </p:txBody>
      </p:sp>
      <p:pic>
        <p:nvPicPr>
          <p:cNvPr id="5" name="Picture 4">
            <a:extLst>
              <a:ext uri="{FF2B5EF4-FFF2-40B4-BE49-F238E27FC236}">
                <a16:creationId xmlns:a16="http://schemas.microsoft.com/office/drawing/2014/main" id="{B1A83741-84F9-496A-BE84-DCB5DCC48B37}"/>
              </a:ext>
            </a:extLst>
          </p:cNvPr>
          <p:cNvPicPr>
            <a:picLocks noChangeAspect="1"/>
          </p:cNvPicPr>
          <p:nvPr/>
        </p:nvPicPr>
        <p:blipFill>
          <a:blip r:embed="rId2"/>
          <a:stretch>
            <a:fillRect/>
          </a:stretch>
        </p:blipFill>
        <p:spPr>
          <a:xfrm>
            <a:off x="3657600" y="3048000"/>
            <a:ext cx="4724400" cy="3581400"/>
          </a:xfrm>
          <a:prstGeom prst="rect">
            <a:avLst/>
          </a:prstGeom>
        </p:spPr>
      </p:pic>
    </p:spTree>
    <p:extLst>
      <p:ext uri="{BB962C8B-B14F-4D97-AF65-F5344CB8AC3E}">
        <p14:creationId xmlns:p14="http://schemas.microsoft.com/office/powerpoint/2010/main" val="240347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onotype Corsiva" panose="03010101010201010101" pitchFamily="66" charset="0"/>
              </a:rPr>
              <a:t>Really- Who does this sort of thing?</a:t>
            </a:r>
          </a:p>
        </p:txBody>
      </p:sp>
      <p:sp>
        <p:nvSpPr>
          <p:cNvPr id="3" name="Subtitle 2"/>
          <p:cNvSpPr>
            <a:spLocks noGrp="1"/>
          </p:cNvSpPr>
          <p:nvPr>
            <p:ph type="body" sz="half" idx="2"/>
          </p:nvPr>
        </p:nvSpPr>
        <p:spPr>
          <a:xfrm>
            <a:off x="7908018" y="1619250"/>
            <a:ext cx="4103007" cy="5086350"/>
          </a:xfrm>
        </p:spPr>
        <p:txBody>
          <a:bodyPr>
            <a:normAutofit fontScale="85000" lnSpcReduction="10000"/>
          </a:bodyPr>
          <a:lstStyle/>
          <a:p>
            <a:pPr algn="ctr">
              <a:lnSpc>
                <a:spcPct val="100000"/>
              </a:lnSpc>
            </a:pPr>
            <a:endParaRPr lang="en-US" sz="3200" dirty="0">
              <a:latin typeface="Arabic Typesetting" panose="03020402040406030203" pitchFamily="66" charset="-78"/>
              <a:cs typeface="Arabic Typesetting" panose="03020402040406030203" pitchFamily="66" charset="-78"/>
            </a:endParaRPr>
          </a:p>
          <a:p>
            <a:pPr algn="ctr">
              <a:lnSpc>
                <a:spcPct val="100000"/>
              </a:lnSpc>
            </a:pPr>
            <a:r>
              <a:rPr lang="en-US" sz="3200" dirty="0">
                <a:latin typeface="Arabic Typesetting" panose="03020402040406030203" pitchFamily="66" charset="-78"/>
                <a:cs typeface="Arabic Typesetting" panose="03020402040406030203" pitchFamily="66" charset="-78"/>
              </a:rPr>
              <a:t>Q- Is this a crisis caused by Homosexuality?</a:t>
            </a:r>
          </a:p>
          <a:p>
            <a:pPr algn="ctr">
              <a:lnSpc>
                <a:spcPct val="100000"/>
              </a:lnSpc>
            </a:pPr>
            <a:r>
              <a:rPr lang="en-US" sz="3200" dirty="0">
                <a:latin typeface="Arabic Typesetting" panose="03020402040406030203" pitchFamily="66" charset="-78"/>
                <a:cs typeface="Arabic Typesetting" panose="03020402040406030203" pitchFamily="66" charset="-78"/>
              </a:rPr>
              <a:t>Q- Is Celibacy that cause of this crisis? </a:t>
            </a:r>
          </a:p>
          <a:p>
            <a:pPr algn="ctr">
              <a:lnSpc>
                <a:spcPct val="100000"/>
              </a:lnSpc>
            </a:pPr>
            <a:r>
              <a:rPr lang="en-US" sz="3200" dirty="0">
                <a:latin typeface="Arabic Typesetting" panose="03020402040406030203" pitchFamily="66" charset="-78"/>
                <a:cs typeface="Arabic Typesetting" panose="03020402040406030203" pitchFamily="66" charset="-78"/>
              </a:rPr>
              <a:t>Q-Is it caused by Pornography and Sexual Addiction?</a:t>
            </a:r>
          </a:p>
          <a:p>
            <a:pPr algn="ctr">
              <a:lnSpc>
                <a:spcPct val="100000"/>
              </a:lnSpc>
            </a:pPr>
            <a:r>
              <a:rPr lang="en-US" sz="3200" dirty="0">
                <a:latin typeface="Arabic Typesetting" panose="03020402040406030203" pitchFamily="66" charset="-78"/>
                <a:cs typeface="Arabic Typesetting" panose="03020402040406030203" pitchFamily="66" charset="-78"/>
              </a:rPr>
              <a:t>Q- What is new vulnerable population emerging for the clergy offender?</a:t>
            </a:r>
          </a:p>
          <a:p>
            <a:pPr algn="ctr">
              <a:lnSpc>
                <a:spcPct val="100000"/>
              </a:lnSpc>
            </a:pPr>
            <a:r>
              <a:rPr lang="en-US" sz="3200" dirty="0">
                <a:latin typeface="Arabic Typesetting" panose="03020402040406030203" pitchFamily="66" charset="-78"/>
                <a:cs typeface="Arabic Typesetting" panose="03020402040406030203" pitchFamily="66" charset="-78"/>
              </a:rPr>
              <a:t>Q- So, what do we “know” about the Clergy Offender?</a:t>
            </a:r>
          </a:p>
          <a:p>
            <a:pPr algn="ctr"/>
            <a:endParaRPr lang="en-US" dirty="0">
              <a:latin typeface="Bradley Hand ITC" panose="03070402050302030203" pitchFamily="66" charset="0"/>
            </a:endParaRPr>
          </a:p>
          <a:p>
            <a:endParaRPr lang="en-US" dirty="0"/>
          </a:p>
        </p:txBody>
      </p:sp>
      <p:pic>
        <p:nvPicPr>
          <p:cNvPr id="4" name="Picture 3">
            <a:extLst>
              <a:ext uri="{FF2B5EF4-FFF2-40B4-BE49-F238E27FC236}">
                <a16:creationId xmlns:a16="http://schemas.microsoft.com/office/drawing/2014/main" id="{3A044304-05A5-462D-BA40-62F3756D7E77}"/>
              </a:ext>
            </a:extLst>
          </p:cNvPr>
          <p:cNvPicPr>
            <a:picLocks noChangeAspect="1"/>
          </p:cNvPicPr>
          <p:nvPr/>
        </p:nvPicPr>
        <p:blipFill>
          <a:blip r:embed="rId2"/>
          <a:stretch>
            <a:fillRect/>
          </a:stretch>
        </p:blipFill>
        <p:spPr>
          <a:xfrm>
            <a:off x="1781175" y="2009775"/>
            <a:ext cx="5581650" cy="3771900"/>
          </a:xfrm>
          <a:prstGeom prst="rect">
            <a:avLst/>
          </a:prstGeom>
        </p:spPr>
      </p:pic>
    </p:spTree>
    <p:extLst>
      <p:ext uri="{BB962C8B-B14F-4D97-AF65-F5344CB8AC3E}">
        <p14:creationId xmlns:p14="http://schemas.microsoft.com/office/powerpoint/2010/main" val="288646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DBE52D-5439-4A20-A8E0-3BF48C517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4634" y="2514601"/>
            <a:ext cx="2209223" cy="2057399"/>
          </a:xfrm>
          <a:prstGeom prst="rect">
            <a:avLst/>
          </a:prstGeom>
        </p:spPr>
      </p:pic>
      <p:pic>
        <p:nvPicPr>
          <p:cNvPr id="6" name="Picture 5">
            <a:extLst>
              <a:ext uri="{FF2B5EF4-FFF2-40B4-BE49-F238E27FC236}">
                <a16:creationId xmlns:a16="http://schemas.microsoft.com/office/drawing/2014/main" id="{8FFB26BB-28D5-4670-9D84-1BE884684056}"/>
              </a:ext>
            </a:extLst>
          </p:cNvPr>
          <p:cNvPicPr>
            <a:picLocks noChangeAspect="1"/>
          </p:cNvPicPr>
          <p:nvPr/>
        </p:nvPicPr>
        <p:blipFill>
          <a:blip r:embed="rId3"/>
          <a:stretch>
            <a:fillRect/>
          </a:stretch>
        </p:blipFill>
        <p:spPr>
          <a:xfrm>
            <a:off x="4877120" y="4953000"/>
            <a:ext cx="2361583" cy="1751748"/>
          </a:xfrm>
          <a:prstGeom prst="rect">
            <a:avLst/>
          </a:prstGeom>
        </p:spPr>
      </p:pic>
      <p:pic>
        <p:nvPicPr>
          <p:cNvPr id="8" name="Picture 7">
            <a:extLst>
              <a:ext uri="{FF2B5EF4-FFF2-40B4-BE49-F238E27FC236}">
                <a16:creationId xmlns:a16="http://schemas.microsoft.com/office/drawing/2014/main" id="{5C406AF0-63EC-464D-AD84-7C350502E2F0}"/>
              </a:ext>
            </a:extLst>
          </p:cNvPr>
          <p:cNvPicPr/>
          <p:nvPr/>
        </p:nvPicPr>
        <p:blipFill rotWithShape="1">
          <a:blip r:embed="rId4"/>
          <a:srcRect l="10515" t="300" r="24733" b="-300"/>
          <a:stretch/>
        </p:blipFill>
        <p:spPr bwMode="auto">
          <a:xfrm>
            <a:off x="7695785" y="2438400"/>
            <a:ext cx="2438815" cy="20574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6A39F79-1BD1-471E-B814-3093D4744C2D}"/>
              </a:ext>
            </a:extLst>
          </p:cNvPr>
          <p:cNvPicPr>
            <a:picLocks noChangeAspect="1"/>
          </p:cNvPicPr>
          <p:nvPr/>
        </p:nvPicPr>
        <p:blipFill>
          <a:blip r:embed="rId5"/>
          <a:stretch>
            <a:fillRect/>
          </a:stretch>
        </p:blipFill>
        <p:spPr>
          <a:xfrm>
            <a:off x="4572397" y="2226352"/>
            <a:ext cx="2894846" cy="2618572"/>
          </a:xfrm>
          <a:prstGeom prst="rect">
            <a:avLst/>
          </a:prstGeom>
        </p:spPr>
      </p:pic>
      <p:pic>
        <p:nvPicPr>
          <p:cNvPr id="10" name="Picture 9">
            <a:extLst>
              <a:ext uri="{FF2B5EF4-FFF2-40B4-BE49-F238E27FC236}">
                <a16:creationId xmlns:a16="http://schemas.microsoft.com/office/drawing/2014/main" id="{4586C102-EAAB-4FB6-AB72-76DEC67A98F3}"/>
              </a:ext>
            </a:extLst>
          </p:cNvPr>
          <p:cNvPicPr>
            <a:picLocks noChangeAspect="1"/>
          </p:cNvPicPr>
          <p:nvPr/>
        </p:nvPicPr>
        <p:blipFill>
          <a:blip r:embed="rId6"/>
          <a:stretch>
            <a:fillRect/>
          </a:stretch>
        </p:blipFill>
        <p:spPr>
          <a:xfrm>
            <a:off x="4877120" y="153253"/>
            <a:ext cx="2209223" cy="1965023"/>
          </a:xfrm>
          <a:prstGeom prst="rect">
            <a:avLst/>
          </a:prstGeom>
        </p:spPr>
      </p:pic>
    </p:spTree>
    <p:extLst>
      <p:ext uri="{BB962C8B-B14F-4D97-AF65-F5344CB8AC3E}">
        <p14:creationId xmlns:p14="http://schemas.microsoft.com/office/powerpoint/2010/main" val="269678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1" y="685802"/>
            <a:ext cx="9753600" cy="761999"/>
          </a:xfrm>
        </p:spPr>
        <p:txBody>
          <a:bodyPr>
            <a:normAutofit/>
          </a:bodyPr>
          <a:lstStyle/>
          <a:p>
            <a:pPr algn="ctr"/>
            <a:r>
              <a:rPr lang="en-US" sz="4000" i="1" dirty="0">
                <a:latin typeface="Monotype Corsiva" panose="03010101010201010101" pitchFamily="66" charset="0"/>
              </a:rPr>
              <a:t>Is this a crisis caused by </a:t>
            </a:r>
            <a:r>
              <a:rPr lang="en-US" sz="4000" i="1" dirty="0" err="1">
                <a:latin typeface="Monotype Corsiva" panose="03010101010201010101" pitchFamily="66" charset="0"/>
              </a:rPr>
              <a:t>Homosexulaity</a:t>
            </a:r>
            <a:r>
              <a:rPr lang="en-US" sz="4000" i="1" dirty="0">
                <a:latin typeface="Monotype Corsiva" panose="03010101010201010101" pitchFamily="66" charset="0"/>
              </a:rPr>
              <a:t>?</a:t>
            </a:r>
          </a:p>
        </p:txBody>
      </p:sp>
      <p:sp>
        <p:nvSpPr>
          <p:cNvPr id="5" name="Subtitle 4"/>
          <p:cNvSpPr>
            <a:spLocks noGrp="1"/>
          </p:cNvSpPr>
          <p:nvPr>
            <p:ph type="subTitle" idx="1"/>
          </p:nvPr>
        </p:nvSpPr>
        <p:spPr>
          <a:xfrm>
            <a:off x="1219202" y="1828800"/>
            <a:ext cx="9753599" cy="4927600"/>
          </a:xfrm>
        </p:spPr>
        <p:txBody>
          <a:bodyPr>
            <a:normAutofit fontScale="92500"/>
          </a:bodyPr>
          <a:lstStyle/>
          <a:p>
            <a:r>
              <a:rPr lang="en-US" sz="2800" dirty="0">
                <a:latin typeface="Arabic Typesetting" panose="03020402040406030203" pitchFamily="66" charset="-78"/>
                <a:cs typeface="Arabic Typesetting" panose="03020402040406030203" pitchFamily="66" charset="-78"/>
              </a:rPr>
              <a:t> 8 in 10 of victims have been boys, but the idea that the abuse is related to homosexual men in the priesthood has not been widely accepted by Church leaders.</a:t>
            </a:r>
            <a:br>
              <a:rPr lang="en-US" sz="2800" dirty="0">
                <a:latin typeface="Arabic Typesetting" panose="03020402040406030203" pitchFamily="66" charset="-78"/>
                <a:cs typeface="Arabic Typesetting" panose="03020402040406030203" pitchFamily="66" charset="-78"/>
              </a:rPr>
            </a:br>
            <a:r>
              <a:rPr lang="en-US" sz="2800" dirty="0">
                <a:latin typeface="Arabic Typesetting" panose="03020402040406030203" pitchFamily="66" charset="-78"/>
                <a:cs typeface="Arabic Typesetting" panose="03020402040406030203" pitchFamily="66" charset="-78"/>
              </a:rPr>
              <a:t/>
            </a:r>
            <a:br>
              <a:rPr lang="en-US" sz="2800" dirty="0">
                <a:latin typeface="Arabic Typesetting" panose="03020402040406030203" pitchFamily="66" charset="-78"/>
                <a:cs typeface="Arabic Typesetting" panose="03020402040406030203" pitchFamily="66" charset="-78"/>
              </a:rPr>
            </a:br>
            <a:r>
              <a:rPr lang="en-US" sz="2800" dirty="0">
                <a:latin typeface="Arabic Typesetting" panose="03020402040406030203" pitchFamily="66" charset="-78"/>
                <a:cs typeface="Arabic Typesetting" panose="03020402040406030203" pitchFamily="66" charset="-78"/>
              </a:rPr>
              <a:t>The influential report of the John Jay College of Criminal Justice on the causes and context of Catholic clergy sex abuse concluded that widespread American abuse was not related to the share of homosexual priests because the reported increase in “homosexual men in the seminaries in the 1980s …does not correspond to an increase in the number of boys who were abused.” </a:t>
            </a:r>
          </a:p>
          <a:p>
            <a:endParaRPr lang="en-US" sz="2800" dirty="0">
              <a:latin typeface="Arabic Typesetting" panose="03020402040406030203" pitchFamily="66" charset="-78"/>
              <a:cs typeface="Arabic Typesetting" panose="03020402040406030203" pitchFamily="66" charset="-78"/>
            </a:endParaRPr>
          </a:p>
          <a:p>
            <a:r>
              <a:rPr lang="en-US" sz="2800" b="1" i="1" dirty="0">
                <a:latin typeface="Arabic Typesetting" panose="03020402040406030203" pitchFamily="66" charset="-78"/>
                <a:cs typeface="Arabic Typesetting" panose="03020402040406030203" pitchFamily="66" charset="-78"/>
              </a:rPr>
              <a:t>However……. A reexamination of this data from the 1980’s thru 2002 yields a starting new conclusion. Examining the evidence of clergy sexual abuse by victim gender, age against the clergy’s sexual orientation….the new data reveals an almost statistically perfect correlation between the increase and decrease of homosexual men in the priesthood and the age, gender and number of the victims…….and there is an answer….stay tuned! (Hint….its not sexual orientation)</a:t>
            </a:r>
          </a:p>
          <a:p>
            <a:endParaRPr lang="en-US" dirty="0"/>
          </a:p>
        </p:txBody>
      </p:sp>
    </p:spTree>
    <p:extLst>
      <p:ext uri="{BB962C8B-B14F-4D97-AF65-F5344CB8AC3E}">
        <p14:creationId xmlns:p14="http://schemas.microsoft.com/office/powerpoint/2010/main" val="10343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AEEF-8A77-4C33-BFC1-01B0636041AF}"/>
              </a:ext>
            </a:extLst>
          </p:cNvPr>
          <p:cNvSpPr>
            <a:spLocks noGrp="1"/>
          </p:cNvSpPr>
          <p:nvPr>
            <p:ph type="title"/>
          </p:nvPr>
        </p:nvSpPr>
        <p:spPr>
          <a:xfrm>
            <a:off x="304800" y="274638"/>
            <a:ext cx="11353800" cy="1020762"/>
          </a:xfrm>
        </p:spPr>
        <p:txBody>
          <a:bodyPr>
            <a:normAutofit/>
          </a:bodyPr>
          <a:lstStyle/>
          <a:p>
            <a:pPr algn="ctr"/>
            <a:r>
              <a:rPr lang="en-US" sz="4000" dirty="0">
                <a:latin typeface="Monotype Corsiva" panose="03010101010201010101" pitchFamily="66" charset="0"/>
              </a:rPr>
              <a:t>Pornography and Child Sexual Abuse</a:t>
            </a:r>
          </a:p>
        </p:txBody>
      </p:sp>
      <p:sp>
        <p:nvSpPr>
          <p:cNvPr id="3" name="Content Placeholder 2">
            <a:extLst>
              <a:ext uri="{FF2B5EF4-FFF2-40B4-BE49-F238E27FC236}">
                <a16:creationId xmlns:a16="http://schemas.microsoft.com/office/drawing/2014/main" id="{1F3A9D5E-B781-43F6-BFA3-8090A86FB95E}"/>
              </a:ext>
            </a:extLst>
          </p:cNvPr>
          <p:cNvSpPr>
            <a:spLocks noGrp="1"/>
          </p:cNvSpPr>
          <p:nvPr>
            <p:ph idx="1"/>
          </p:nvPr>
        </p:nvSpPr>
        <p:spPr>
          <a:xfrm>
            <a:off x="533400" y="1676400"/>
            <a:ext cx="10972800" cy="5181600"/>
          </a:xfrm>
        </p:spPr>
        <p:txBody>
          <a:bodyPr>
            <a:normAutofit/>
          </a:bodyPr>
          <a:lstStyle/>
          <a:p>
            <a:r>
              <a:rPr lang="en-US" sz="2800" dirty="0">
                <a:latin typeface="Arabic Typesetting" panose="03020402040406030203" pitchFamily="66" charset="-78"/>
                <a:cs typeface="Arabic Typesetting" panose="03020402040406030203" pitchFamily="66" charset="-78"/>
              </a:rPr>
              <a:t>The word “pornography” is from the Greek words </a:t>
            </a:r>
            <a:r>
              <a:rPr lang="en-US" sz="2800" dirty="0" err="1">
                <a:latin typeface="Arabic Typesetting" panose="03020402040406030203" pitchFamily="66" charset="-78"/>
                <a:cs typeface="Arabic Typesetting" panose="03020402040406030203" pitchFamily="66" charset="-78"/>
              </a:rPr>
              <a:t>porne</a:t>
            </a:r>
            <a:r>
              <a:rPr lang="en-US" sz="2800" dirty="0">
                <a:latin typeface="Arabic Typesetting" panose="03020402040406030203" pitchFamily="66" charset="-78"/>
                <a:cs typeface="Arabic Typesetting" panose="03020402040406030203" pitchFamily="66" charset="-78"/>
              </a:rPr>
              <a:t> (prostitute) and </a:t>
            </a:r>
            <a:r>
              <a:rPr lang="en-US" sz="2800" dirty="0" err="1">
                <a:latin typeface="Arabic Typesetting" panose="03020402040406030203" pitchFamily="66" charset="-78"/>
                <a:cs typeface="Arabic Typesetting" panose="03020402040406030203" pitchFamily="66" charset="-78"/>
              </a:rPr>
              <a:t>graphos</a:t>
            </a:r>
            <a:r>
              <a:rPr lang="en-US" sz="2800" dirty="0">
                <a:latin typeface="Arabic Typesetting" panose="03020402040406030203" pitchFamily="66" charset="-78"/>
                <a:cs typeface="Arabic Typesetting" panose="03020402040406030203" pitchFamily="66" charset="-78"/>
              </a:rPr>
              <a:t> (to write or to record). So, in other words, pornography means “writing about prostitutes</a:t>
            </a:r>
          </a:p>
          <a:p>
            <a:r>
              <a:rPr lang="en-US" sz="2800" dirty="0">
                <a:latin typeface="Arabic Typesetting" panose="03020402040406030203" pitchFamily="66" charset="-78"/>
                <a:cs typeface="Arabic Typesetting" panose="03020402040406030203" pitchFamily="66" charset="-78"/>
              </a:rPr>
              <a:t>Research gathered over the past few decades demonstrates that pornography contributes to sexual assault, including rape and the molestation of children.-</a:t>
            </a:r>
          </a:p>
          <a:p>
            <a:r>
              <a:rPr lang="en-US" sz="2800" dirty="0">
                <a:latin typeface="Arabic Typesetting" panose="03020402040406030203" pitchFamily="66" charset="-78"/>
                <a:cs typeface="Arabic Typesetting" panose="03020402040406030203" pitchFamily="66" charset="-78"/>
              </a:rPr>
              <a:t>Pornography is considered not a “cause” but an “Accelerant” or “Rehearsal”</a:t>
            </a:r>
          </a:p>
          <a:p>
            <a:r>
              <a:rPr lang="en-US" sz="2800" dirty="0">
                <a:latin typeface="Arabic Typesetting" panose="03020402040406030203" pitchFamily="66" charset="-78"/>
                <a:cs typeface="Arabic Typesetting" panose="03020402040406030203" pitchFamily="66" charset="-78"/>
              </a:rPr>
              <a:t>Child molesters often use pornography to seduce their prey, to lower the inhibitions of the victim, and to serve as an instruction manual.</a:t>
            </a:r>
          </a:p>
          <a:p>
            <a:r>
              <a:rPr lang="en-US" sz="2800" dirty="0">
                <a:latin typeface="Arabic Typesetting" panose="03020402040406030203" pitchFamily="66" charset="-78"/>
                <a:cs typeface="Arabic Typesetting" panose="03020402040406030203" pitchFamily="66" charset="-78"/>
              </a:rPr>
              <a:t>It is a general research-based conclusion not pornography is not a stagnant practice but neuro/bio/social accelerant that will lead the user downwards into 1 of 3 pathways; misogyny, fetish perversions, or younger children</a:t>
            </a:r>
          </a:p>
          <a:p>
            <a:endParaRPr lang="en-US" dirty="0"/>
          </a:p>
        </p:txBody>
      </p:sp>
    </p:spTree>
    <p:extLst>
      <p:ext uri="{BB962C8B-B14F-4D97-AF65-F5344CB8AC3E}">
        <p14:creationId xmlns:p14="http://schemas.microsoft.com/office/powerpoint/2010/main" val="5143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FD25-D2E0-482C-870C-2ED346C6A3FE}"/>
              </a:ext>
            </a:extLst>
          </p:cNvPr>
          <p:cNvSpPr>
            <a:spLocks noGrp="1"/>
          </p:cNvSpPr>
          <p:nvPr>
            <p:ph type="title"/>
          </p:nvPr>
        </p:nvSpPr>
        <p:spPr>
          <a:xfrm>
            <a:off x="685800" y="274638"/>
            <a:ext cx="11049000" cy="1020762"/>
          </a:xfrm>
        </p:spPr>
        <p:txBody>
          <a:bodyPr>
            <a:normAutofit/>
          </a:bodyPr>
          <a:lstStyle/>
          <a:p>
            <a:pPr algn="ctr"/>
            <a:r>
              <a:rPr lang="en-US" sz="4000" dirty="0">
                <a:latin typeface="Monotype Corsiva" panose="03010101010201010101" pitchFamily="66" charset="0"/>
              </a:rPr>
              <a:t>What really is Child sexual Pornography?</a:t>
            </a:r>
          </a:p>
        </p:txBody>
      </p:sp>
      <p:sp>
        <p:nvSpPr>
          <p:cNvPr id="3" name="Content Placeholder 2">
            <a:extLst>
              <a:ext uri="{FF2B5EF4-FFF2-40B4-BE49-F238E27FC236}">
                <a16:creationId xmlns:a16="http://schemas.microsoft.com/office/drawing/2014/main" id="{CD98D47D-6500-4483-9BE3-FDFECCF4A396}"/>
              </a:ext>
            </a:extLst>
          </p:cNvPr>
          <p:cNvSpPr>
            <a:spLocks noGrp="1"/>
          </p:cNvSpPr>
          <p:nvPr>
            <p:ph idx="1"/>
          </p:nvPr>
        </p:nvSpPr>
        <p:spPr>
          <a:xfrm>
            <a:off x="1524002" y="1752600"/>
            <a:ext cx="9829798" cy="5105400"/>
          </a:xfrm>
        </p:spPr>
        <p:txBody>
          <a:bodyPr>
            <a:noAutofit/>
          </a:bodyPr>
          <a:lstStyle/>
          <a:p>
            <a:r>
              <a:rPr lang="en-US" sz="2800" dirty="0">
                <a:latin typeface="Arabic Typesetting" panose="03020402040406030203" pitchFamily="66" charset="-78"/>
                <a:cs typeface="Arabic Typesetting" panose="03020402040406030203" pitchFamily="66" charset="-78"/>
              </a:rPr>
              <a:t>63% of child porn involves children under 8</a:t>
            </a:r>
          </a:p>
          <a:p>
            <a:r>
              <a:rPr lang="en-US" sz="2800" dirty="0">
                <a:latin typeface="Arabic Typesetting" panose="03020402040406030203" pitchFamily="66" charset="-78"/>
                <a:cs typeface="Arabic Typesetting" panose="03020402040406030203" pitchFamily="66" charset="-78"/>
              </a:rPr>
              <a:t>78% involves children under 12</a:t>
            </a:r>
          </a:p>
          <a:p>
            <a:r>
              <a:rPr lang="en-US" sz="2800" dirty="0">
                <a:latin typeface="Arabic Typesetting" panose="03020402040406030203" pitchFamily="66" charset="-78"/>
                <a:cs typeface="Arabic Typesetting" panose="03020402040406030203" pitchFamily="66" charset="-78"/>
              </a:rPr>
              <a:t>When Toddlers were the subject of the pornography, 60% </a:t>
            </a:r>
          </a:p>
          <a:p>
            <a:r>
              <a:rPr lang="en-US" sz="2800" dirty="0">
                <a:latin typeface="Arabic Typesetting" panose="03020402040406030203" pitchFamily="66" charset="-78"/>
                <a:cs typeface="Arabic Typesetting" panose="03020402040406030203" pitchFamily="66" charset="-78"/>
              </a:rPr>
              <a:t>69% of backgrounds appeared to be the child’s home environment</a:t>
            </a:r>
          </a:p>
          <a:p>
            <a:r>
              <a:rPr lang="en-US" sz="2800" dirty="0">
                <a:latin typeface="Arabic Typesetting" panose="03020402040406030203" pitchFamily="66" charset="-78"/>
                <a:cs typeface="Arabic Typesetting" panose="03020402040406030203" pitchFamily="66" charset="-78"/>
              </a:rPr>
              <a:t>54% of the videos involved adults assaulting the child or toddler</a:t>
            </a:r>
          </a:p>
          <a:p>
            <a:r>
              <a:rPr lang="en-US" sz="2800" dirty="0">
                <a:latin typeface="Arabic Typesetting" panose="03020402040406030203" pitchFamily="66" charset="-78"/>
                <a:cs typeface="Arabic Typesetting" panose="03020402040406030203" pitchFamily="66" charset="-78"/>
              </a:rPr>
              <a:t>As the age of the children decreases, the sexual abuse and sexual exploitation acts become more intrusive. When babies and toddlers were seen in child sexual abuse material, 59.72% of abuse acts involved explicit sexual activity/assaults and extreme sexual assaults against the child. </a:t>
            </a:r>
          </a:p>
        </p:txBody>
      </p:sp>
    </p:spTree>
    <p:extLst>
      <p:ext uri="{BB962C8B-B14F-4D97-AF65-F5344CB8AC3E}">
        <p14:creationId xmlns:p14="http://schemas.microsoft.com/office/powerpoint/2010/main" val="11240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F8FA-625F-4128-B19B-13A2CDA1586A}"/>
              </a:ext>
            </a:extLst>
          </p:cNvPr>
          <p:cNvSpPr>
            <a:spLocks noGrp="1"/>
          </p:cNvSpPr>
          <p:nvPr>
            <p:ph type="title"/>
          </p:nvPr>
        </p:nvSpPr>
        <p:spPr>
          <a:xfrm>
            <a:off x="762000" y="274638"/>
            <a:ext cx="11049000" cy="1020762"/>
          </a:xfrm>
        </p:spPr>
        <p:txBody>
          <a:bodyPr>
            <a:noAutofit/>
          </a:bodyPr>
          <a:lstStyle/>
          <a:p>
            <a:pPr algn="ctr"/>
            <a:r>
              <a:rPr lang="en-US" sz="3600" i="1" dirty="0">
                <a:latin typeface="Monotype Corsiva" panose="03010101010201010101" pitchFamily="66" charset="0"/>
              </a:rPr>
              <a:t>Where does it Now Begin? </a:t>
            </a:r>
            <a:r>
              <a:rPr lang="en-US" sz="3600" b="1" i="1" dirty="0">
                <a:latin typeface="Monotype Corsiva" panose="03010101010201010101" pitchFamily="66" charset="0"/>
              </a:rPr>
              <a:t/>
            </a:r>
            <a:br>
              <a:rPr lang="en-US" sz="3600" b="1" i="1" dirty="0">
                <a:latin typeface="Monotype Corsiva" panose="03010101010201010101" pitchFamily="66" charset="0"/>
              </a:rPr>
            </a:br>
            <a:r>
              <a:rPr lang="en-US" sz="3600" b="1" dirty="0">
                <a:solidFill>
                  <a:srgbClr val="C00000"/>
                </a:solidFill>
                <a:latin typeface="Monotype Corsiva" panose="03010101010201010101" pitchFamily="66" charset="0"/>
              </a:rPr>
              <a:t>Pornography</a:t>
            </a:r>
            <a:endParaRPr lang="en-US" sz="3600" b="1"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2CEE83D0-3CF1-46E0-BA16-350D58493D08}"/>
              </a:ext>
            </a:extLst>
          </p:cNvPr>
          <p:cNvSpPr>
            <a:spLocks noGrp="1"/>
          </p:cNvSpPr>
          <p:nvPr>
            <p:ph idx="1"/>
          </p:nvPr>
        </p:nvSpPr>
        <p:spPr>
          <a:xfrm>
            <a:off x="1219202" y="1600200"/>
            <a:ext cx="9753600" cy="5257800"/>
          </a:xfrm>
        </p:spPr>
        <p:txBody>
          <a:bodyPr>
            <a:normAutofit/>
          </a:bodyPr>
          <a:lstStyle/>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There has been a 774% increase between 2005 and 2011 in the number of child pornography images and videos reviewed through the National Center for Missing and Exploited Children’s Child Victim Identification Program. </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More than 30% of the searches conducted in </a:t>
            </a:r>
            <a:r>
              <a:rPr lang="en-US" dirty="0" err="1">
                <a:latin typeface="Arabic Typesetting" panose="03020402040406030203" pitchFamily="66" charset="-78"/>
                <a:cs typeface="Arabic Typesetting" panose="03020402040406030203" pitchFamily="66" charset="-78"/>
              </a:rPr>
              <a:t>eDonkey</a:t>
            </a:r>
            <a:r>
              <a:rPr lang="en-US" dirty="0">
                <a:latin typeface="Arabic Typesetting" panose="03020402040406030203" pitchFamily="66" charset="-78"/>
                <a:cs typeface="Arabic Typesetting" panose="03020402040406030203" pitchFamily="66" charset="-78"/>
              </a:rPr>
              <a:t> P2P network are related to child sexual abuse</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25% of all daily Internet searches are pornographic related totaling approx. 68 million searches per day</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There are approximately 116,000 daily searches for “child pornography”</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Average age children receive their first smart phone? 10 years old</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Most common device porn is viewed? Smart Phones (61%)</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Average age children first watch porn? 10 years old</a:t>
            </a:r>
          </a:p>
          <a:p>
            <a:pPr>
              <a:buFont typeface="Wingdings" panose="05000000000000000000" pitchFamily="2" charset="2"/>
              <a:buChar char="Ø"/>
            </a:pPr>
            <a:r>
              <a:rPr lang="en-US" dirty="0">
                <a:latin typeface="Arabic Typesetting" panose="03020402040406030203" pitchFamily="66" charset="-78"/>
                <a:cs typeface="Arabic Typesetting" panose="03020402040406030203" pitchFamily="66" charset="-78"/>
              </a:rPr>
              <a:t>And what day of the week has the highest online porn activity?  Sunday!</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252121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7650-4F55-48D1-8116-C5A7210563EA}"/>
              </a:ext>
            </a:extLst>
          </p:cNvPr>
          <p:cNvSpPr>
            <a:spLocks noGrp="1"/>
          </p:cNvSpPr>
          <p:nvPr>
            <p:ph type="title"/>
          </p:nvPr>
        </p:nvSpPr>
        <p:spPr>
          <a:xfrm>
            <a:off x="457200" y="274638"/>
            <a:ext cx="11582400" cy="1020762"/>
          </a:xfrm>
        </p:spPr>
        <p:txBody>
          <a:bodyPr>
            <a:noAutofit/>
          </a:bodyPr>
          <a:lstStyle/>
          <a:p>
            <a:pPr algn="ctr"/>
            <a:r>
              <a:rPr lang="en-US" sz="3600" i="1" dirty="0">
                <a:latin typeface="Monotype Corsiva" panose="03010101010201010101" pitchFamily="66" charset="0"/>
              </a:rPr>
              <a:t>Where does it Now Begin? </a:t>
            </a:r>
            <a:r>
              <a:rPr lang="en-US" sz="3600" b="1" i="1" dirty="0">
                <a:latin typeface="Monotype Corsiva" panose="03010101010201010101" pitchFamily="66" charset="0"/>
              </a:rPr>
              <a:t/>
            </a:r>
            <a:br>
              <a:rPr lang="en-US" sz="3600" b="1" i="1" dirty="0">
                <a:latin typeface="Monotype Corsiva" panose="03010101010201010101" pitchFamily="66" charset="0"/>
              </a:rPr>
            </a:br>
            <a:r>
              <a:rPr lang="en-US" sz="3600" b="1" dirty="0">
                <a:solidFill>
                  <a:srgbClr val="C00000"/>
                </a:solidFill>
                <a:latin typeface="Monotype Corsiva" panose="03010101010201010101" pitchFamily="66" charset="0"/>
              </a:rPr>
              <a:t>Pornography</a:t>
            </a:r>
            <a:endParaRPr lang="en-US" sz="3600"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80024B1B-E301-4964-9804-06787F15CBA0}"/>
              </a:ext>
            </a:extLst>
          </p:cNvPr>
          <p:cNvSpPr>
            <a:spLocks noGrp="1"/>
          </p:cNvSpPr>
          <p:nvPr>
            <p:ph idx="1"/>
          </p:nvPr>
        </p:nvSpPr>
        <p:spPr>
          <a:xfrm>
            <a:off x="1524002" y="1676400"/>
            <a:ext cx="9144000" cy="4495800"/>
          </a:xfrm>
        </p:spPr>
        <p:txBody>
          <a:bodyPr>
            <a:normAutofit lnSpcReduction="10000"/>
          </a:bodyPr>
          <a:lstStyle/>
          <a:p>
            <a:r>
              <a:rPr lang="en-US" dirty="0">
                <a:latin typeface="Arabic Typesetting" panose="03020402040406030203" pitchFamily="66" charset="-78"/>
                <a:cs typeface="Arabic Typesetting" panose="03020402040406030203" pitchFamily="66" charset="-78"/>
              </a:rPr>
              <a:t>What mental health experts have learned is that when someone (90% of the offenders are male) becomes addicted to child pornography, they usually progress to younger and younger children and will seek out more sadistic or masochistic images, and in extreme cases, bestiality. </a:t>
            </a:r>
            <a:r>
              <a:rPr lang="en-US" baseline="30000" dirty="0">
                <a:latin typeface="Arabic Typesetting" panose="03020402040406030203" pitchFamily="66" charset="-78"/>
                <a:cs typeface="Arabic Typesetting" panose="03020402040406030203" pitchFamily="66" charset="-78"/>
              </a:rPr>
              <a:t>2</a:t>
            </a:r>
            <a:r>
              <a:rPr lang="en-US" dirty="0">
                <a:latin typeface="Arabic Typesetting" panose="03020402040406030203" pitchFamily="66" charset="-78"/>
                <a:cs typeface="Arabic Typesetting" panose="03020402040406030203" pitchFamily="66" charset="-78"/>
              </a:rPr>
              <a:t> </a:t>
            </a:r>
          </a:p>
          <a:p>
            <a:r>
              <a:rPr lang="en-US" dirty="0">
                <a:latin typeface="Arabic Typesetting" panose="03020402040406030203" pitchFamily="66" charset="-78"/>
                <a:cs typeface="Arabic Typesetting" panose="03020402040406030203" pitchFamily="66" charset="-78"/>
              </a:rPr>
              <a:t>The Association for the Treatment of Sexual Abusers found that the average number of victims for non-incestuous pedophiles who molest girls is 20, for pedophiles who prefer boys the number jumps to 100. </a:t>
            </a:r>
          </a:p>
          <a:p>
            <a:r>
              <a:rPr lang="en-US" dirty="0">
                <a:latin typeface="Arabic Typesetting" panose="03020402040406030203" pitchFamily="66" charset="-78"/>
                <a:cs typeface="Arabic Typesetting" panose="03020402040406030203" pitchFamily="66" charset="-78"/>
              </a:rPr>
              <a:t>An average serial child molester may have as many as 400 victims in his lifetime. </a:t>
            </a:r>
          </a:p>
          <a:p>
            <a:r>
              <a:rPr lang="en-US" dirty="0">
                <a:latin typeface="Arabic Typesetting" panose="03020402040406030203" pitchFamily="66" charset="-78"/>
                <a:cs typeface="Arabic Typesetting" panose="03020402040406030203" pitchFamily="66" charset="-78"/>
              </a:rPr>
              <a:t>In a study by the National Center for Missing and Exploited Children of the people arrested for child pornography; 40% also had raped children along with possessing child pornography.</a:t>
            </a:r>
          </a:p>
          <a:p>
            <a:r>
              <a:rPr lang="en-US" dirty="0">
                <a:latin typeface="Arabic Typesetting" panose="03020402040406030203" pitchFamily="66" charset="-78"/>
                <a:cs typeface="Arabic Typesetting" panose="03020402040406030203" pitchFamily="66" charset="-78"/>
              </a:rPr>
              <a:t>Child pornography is one of the fastest growing crimes in the United States right now. Nationally, there has been a 2500% increase in arrests in the past10 years, according to the FBI.</a:t>
            </a:r>
          </a:p>
          <a:p>
            <a:endParaRPr lang="en-US" dirty="0"/>
          </a:p>
          <a:p>
            <a:endParaRPr lang="en-US" dirty="0"/>
          </a:p>
          <a:p>
            <a:endParaRPr lang="en-US" dirty="0"/>
          </a:p>
        </p:txBody>
      </p:sp>
    </p:spTree>
    <p:extLst>
      <p:ext uri="{BB962C8B-B14F-4D97-AF65-F5344CB8AC3E}">
        <p14:creationId xmlns:p14="http://schemas.microsoft.com/office/powerpoint/2010/main" val="50839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FD25-D2E0-482C-870C-2ED346C6A3FE}"/>
              </a:ext>
            </a:extLst>
          </p:cNvPr>
          <p:cNvSpPr>
            <a:spLocks noGrp="1"/>
          </p:cNvSpPr>
          <p:nvPr>
            <p:ph type="title"/>
          </p:nvPr>
        </p:nvSpPr>
        <p:spPr>
          <a:xfrm>
            <a:off x="685800" y="274638"/>
            <a:ext cx="11049000" cy="1020762"/>
          </a:xfrm>
        </p:spPr>
        <p:txBody>
          <a:bodyPr>
            <a:normAutofit/>
          </a:bodyPr>
          <a:lstStyle/>
          <a:p>
            <a:pPr algn="ctr"/>
            <a:r>
              <a:rPr lang="en-US" sz="4000" dirty="0">
                <a:latin typeface="Monotype Corsiva" panose="03010101010201010101" pitchFamily="66" charset="0"/>
              </a:rPr>
              <a:t>What really is Child sexual Pornography?</a:t>
            </a:r>
          </a:p>
        </p:txBody>
      </p:sp>
      <p:sp>
        <p:nvSpPr>
          <p:cNvPr id="3" name="Content Placeholder 2">
            <a:extLst>
              <a:ext uri="{FF2B5EF4-FFF2-40B4-BE49-F238E27FC236}">
                <a16:creationId xmlns:a16="http://schemas.microsoft.com/office/drawing/2014/main" id="{CD98D47D-6500-4483-9BE3-FDFECCF4A396}"/>
              </a:ext>
            </a:extLst>
          </p:cNvPr>
          <p:cNvSpPr>
            <a:spLocks noGrp="1"/>
          </p:cNvSpPr>
          <p:nvPr>
            <p:ph idx="1"/>
          </p:nvPr>
        </p:nvSpPr>
        <p:spPr>
          <a:xfrm>
            <a:off x="1524002" y="1752600"/>
            <a:ext cx="9829798" cy="5105400"/>
          </a:xfrm>
        </p:spPr>
        <p:txBody>
          <a:bodyPr>
            <a:noAutofit/>
          </a:bodyPr>
          <a:lstStyle/>
          <a:p>
            <a:r>
              <a:rPr lang="en-US" sz="2800" dirty="0">
                <a:latin typeface="Arabic Typesetting" panose="03020402040406030203" pitchFamily="66" charset="-78"/>
                <a:cs typeface="Arabic Typesetting" panose="03020402040406030203" pitchFamily="66" charset="-78"/>
              </a:rPr>
              <a:t>63% of child porn involves children under 8</a:t>
            </a:r>
          </a:p>
          <a:p>
            <a:r>
              <a:rPr lang="en-US" sz="2800" dirty="0">
                <a:latin typeface="Arabic Typesetting" panose="03020402040406030203" pitchFamily="66" charset="-78"/>
                <a:cs typeface="Arabic Typesetting" panose="03020402040406030203" pitchFamily="66" charset="-78"/>
              </a:rPr>
              <a:t>78% involves children under 12</a:t>
            </a:r>
          </a:p>
          <a:p>
            <a:r>
              <a:rPr lang="en-US" sz="2800" dirty="0">
                <a:latin typeface="Arabic Typesetting" panose="03020402040406030203" pitchFamily="66" charset="-78"/>
                <a:cs typeface="Arabic Typesetting" panose="03020402040406030203" pitchFamily="66" charset="-78"/>
              </a:rPr>
              <a:t>When Toddlers were the subject of the pornography, 60% </a:t>
            </a:r>
          </a:p>
          <a:p>
            <a:r>
              <a:rPr lang="en-US" sz="2800" dirty="0">
                <a:latin typeface="Arabic Typesetting" panose="03020402040406030203" pitchFamily="66" charset="-78"/>
                <a:cs typeface="Arabic Typesetting" panose="03020402040406030203" pitchFamily="66" charset="-78"/>
              </a:rPr>
              <a:t>69% of backgrounds appeared to be the child’s home environment</a:t>
            </a:r>
          </a:p>
          <a:p>
            <a:r>
              <a:rPr lang="en-US" sz="2800" dirty="0">
                <a:latin typeface="Arabic Typesetting" panose="03020402040406030203" pitchFamily="66" charset="-78"/>
                <a:cs typeface="Arabic Typesetting" panose="03020402040406030203" pitchFamily="66" charset="-78"/>
              </a:rPr>
              <a:t>54% of the videos involved adults assaulting the child or toddler</a:t>
            </a:r>
          </a:p>
          <a:p>
            <a:r>
              <a:rPr lang="en-US" sz="2800" dirty="0">
                <a:latin typeface="Arabic Typesetting" panose="03020402040406030203" pitchFamily="66" charset="-78"/>
                <a:cs typeface="Arabic Typesetting" panose="03020402040406030203" pitchFamily="66" charset="-78"/>
              </a:rPr>
              <a:t>As the age of the children decreases, the sexual abuse and sexual exploitation acts become more intrusive. When babies and toddlers were seen in child sexual abuse material, 59.72% of abuse acts involved explicit sexual activity/assaults and extreme sexual assaults against the child. </a:t>
            </a:r>
          </a:p>
        </p:txBody>
      </p:sp>
    </p:spTree>
    <p:extLst>
      <p:ext uri="{BB962C8B-B14F-4D97-AF65-F5344CB8AC3E}">
        <p14:creationId xmlns:p14="http://schemas.microsoft.com/office/powerpoint/2010/main" val="121611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7650-4F55-48D1-8116-C5A7210563EA}"/>
              </a:ext>
            </a:extLst>
          </p:cNvPr>
          <p:cNvSpPr>
            <a:spLocks noGrp="1"/>
          </p:cNvSpPr>
          <p:nvPr>
            <p:ph type="title"/>
          </p:nvPr>
        </p:nvSpPr>
        <p:spPr/>
        <p:txBody>
          <a:bodyPr>
            <a:noAutofit/>
          </a:bodyPr>
          <a:lstStyle/>
          <a:p>
            <a:pPr algn="ctr"/>
            <a:r>
              <a:rPr lang="en-US" sz="3600" i="1" dirty="0">
                <a:latin typeface="Monotype Corsiva" panose="03010101010201010101" pitchFamily="66" charset="0"/>
              </a:rPr>
              <a:t>Where does it Now Begin? </a:t>
            </a:r>
            <a:r>
              <a:rPr lang="en-US" sz="3600" b="1" i="1" dirty="0">
                <a:latin typeface="Monotype Corsiva" panose="03010101010201010101" pitchFamily="66" charset="0"/>
              </a:rPr>
              <a:t/>
            </a:r>
            <a:br>
              <a:rPr lang="en-US" sz="3600" b="1" i="1" dirty="0">
                <a:latin typeface="Monotype Corsiva" panose="03010101010201010101" pitchFamily="66" charset="0"/>
              </a:rPr>
            </a:br>
            <a:r>
              <a:rPr lang="en-US" sz="3600" b="1" dirty="0">
                <a:solidFill>
                  <a:srgbClr val="C00000"/>
                </a:solidFill>
                <a:latin typeface="Monotype Corsiva" panose="03010101010201010101" pitchFamily="66" charset="0"/>
              </a:rPr>
              <a:t>Pornography</a:t>
            </a:r>
            <a:endParaRPr lang="en-US" sz="3600"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80024B1B-E301-4964-9804-06787F15CBA0}"/>
              </a:ext>
            </a:extLst>
          </p:cNvPr>
          <p:cNvSpPr>
            <a:spLocks noGrp="1"/>
          </p:cNvSpPr>
          <p:nvPr>
            <p:ph idx="1"/>
          </p:nvPr>
        </p:nvSpPr>
        <p:spPr/>
        <p:txBody>
          <a:bodyPr>
            <a:normAutofit lnSpcReduction="10000"/>
          </a:bodyPr>
          <a:lstStyle/>
          <a:p>
            <a:r>
              <a:rPr lang="en-US" dirty="0">
                <a:latin typeface="Arabic Typesetting" panose="03020402040406030203" pitchFamily="66" charset="-78"/>
                <a:cs typeface="Arabic Typesetting" panose="03020402040406030203" pitchFamily="66" charset="-78"/>
              </a:rPr>
              <a:t>What mental health experts have learned is that when someone (90% of the offenders are male) becomes addicted to child pornography, they usually progress to younger and younger children and will seek out more sadistic or masochistic images, and in extreme cases, bestiality. </a:t>
            </a:r>
            <a:r>
              <a:rPr lang="en-US" baseline="30000" dirty="0">
                <a:latin typeface="Arabic Typesetting" panose="03020402040406030203" pitchFamily="66" charset="-78"/>
                <a:cs typeface="Arabic Typesetting" panose="03020402040406030203" pitchFamily="66" charset="-78"/>
              </a:rPr>
              <a:t>2</a:t>
            </a:r>
            <a:r>
              <a:rPr lang="en-US" dirty="0">
                <a:latin typeface="Arabic Typesetting" panose="03020402040406030203" pitchFamily="66" charset="-78"/>
                <a:cs typeface="Arabic Typesetting" panose="03020402040406030203" pitchFamily="66" charset="-78"/>
              </a:rPr>
              <a:t> </a:t>
            </a:r>
          </a:p>
          <a:p>
            <a:r>
              <a:rPr lang="en-US" dirty="0">
                <a:latin typeface="Arabic Typesetting" panose="03020402040406030203" pitchFamily="66" charset="-78"/>
                <a:cs typeface="Arabic Typesetting" panose="03020402040406030203" pitchFamily="66" charset="-78"/>
              </a:rPr>
              <a:t>The Association for the Treatment of Sexual Abusers found that the average number of victims for non-incestuous pedophiles who molest girls is 20, for pedophiles who prefer boys the number jumps to 100. </a:t>
            </a:r>
          </a:p>
          <a:p>
            <a:r>
              <a:rPr lang="en-US" dirty="0">
                <a:latin typeface="Arabic Typesetting" panose="03020402040406030203" pitchFamily="66" charset="-78"/>
                <a:cs typeface="Arabic Typesetting" panose="03020402040406030203" pitchFamily="66" charset="-78"/>
              </a:rPr>
              <a:t>An average serial child molester may have as many as 400 victims in his lifetime. </a:t>
            </a:r>
          </a:p>
          <a:p>
            <a:r>
              <a:rPr lang="en-US" dirty="0">
                <a:latin typeface="Arabic Typesetting" panose="03020402040406030203" pitchFamily="66" charset="-78"/>
                <a:cs typeface="Arabic Typesetting" panose="03020402040406030203" pitchFamily="66" charset="-78"/>
              </a:rPr>
              <a:t>In a study by the National Center for Missing and Exploited Children of the people arrested for child pornography; 40% also had raped children along with possessing child pornography.</a:t>
            </a:r>
          </a:p>
          <a:p>
            <a:r>
              <a:rPr lang="en-US" dirty="0">
                <a:latin typeface="Arabic Typesetting" panose="03020402040406030203" pitchFamily="66" charset="-78"/>
                <a:cs typeface="Arabic Typesetting" panose="03020402040406030203" pitchFamily="66" charset="-78"/>
              </a:rPr>
              <a:t>Child pornography is one of the fastest growing crimes in the United States right now. Nationally, there has been a 2500% increase in arrests in the past10 years, according to the FBI.</a:t>
            </a:r>
          </a:p>
          <a:p>
            <a:endParaRPr lang="en-US" dirty="0"/>
          </a:p>
          <a:p>
            <a:endParaRPr lang="en-US" dirty="0"/>
          </a:p>
          <a:p>
            <a:endParaRPr lang="en-US" dirty="0"/>
          </a:p>
        </p:txBody>
      </p:sp>
    </p:spTree>
    <p:extLst>
      <p:ext uri="{BB962C8B-B14F-4D97-AF65-F5344CB8AC3E}">
        <p14:creationId xmlns:p14="http://schemas.microsoft.com/office/powerpoint/2010/main" val="27422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888C-647A-49C4-B9BC-EA7A4FAB84D8}"/>
              </a:ext>
            </a:extLst>
          </p:cNvPr>
          <p:cNvSpPr>
            <a:spLocks noGrp="1"/>
          </p:cNvSpPr>
          <p:nvPr>
            <p:ph type="title"/>
          </p:nvPr>
        </p:nvSpPr>
        <p:spPr>
          <a:xfrm>
            <a:off x="762000" y="274638"/>
            <a:ext cx="11125200" cy="792162"/>
          </a:xfrm>
        </p:spPr>
        <p:txBody>
          <a:bodyPr>
            <a:normAutofit/>
          </a:bodyPr>
          <a:lstStyle/>
          <a:p>
            <a:pPr algn="ctr"/>
            <a:r>
              <a:rPr lang="en-US" sz="4000" b="1" dirty="0">
                <a:latin typeface="Monotype Corsiva" panose="03010101010201010101" pitchFamily="66" charset="0"/>
              </a:rPr>
              <a:t>What is a </a:t>
            </a:r>
            <a:r>
              <a:rPr lang="en-US" sz="4000" b="1" dirty="0" err="1">
                <a:latin typeface="Monotype Corsiva" panose="03010101010201010101" pitchFamily="66" charset="0"/>
              </a:rPr>
              <a:t>Paraphila</a:t>
            </a:r>
            <a:r>
              <a:rPr lang="en-US" sz="4000" b="1" dirty="0">
                <a:latin typeface="Monotype Corsiva" panose="03010101010201010101" pitchFamily="66" charset="0"/>
              </a:rPr>
              <a:t>?</a:t>
            </a:r>
          </a:p>
        </p:txBody>
      </p:sp>
      <p:sp>
        <p:nvSpPr>
          <p:cNvPr id="3" name="Content Placeholder 2">
            <a:extLst>
              <a:ext uri="{FF2B5EF4-FFF2-40B4-BE49-F238E27FC236}">
                <a16:creationId xmlns:a16="http://schemas.microsoft.com/office/drawing/2014/main" id="{5C34E8C6-D325-4063-BA22-CF39A3ED4BBC}"/>
              </a:ext>
            </a:extLst>
          </p:cNvPr>
          <p:cNvSpPr>
            <a:spLocks noGrp="1"/>
          </p:cNvSpPr>
          <p:nvPr>
            <p:ph idx="1"/>
          </p:nvPr>
        </p:nvSpPr>
        <p:spPr>
          <a:xfrm>
            <a:off x="609600" y="1600200"/>
            <a:ext cx="11125200" cy="5257800"/>
          </a:xfrm>
        </p:spPr>
        <p:txBody>
          <a:bodyPr>
            <a:noAutofit/>
          </a:bodyPr>
          <a:lstStyle/>
          <a:p>
            <a:r>
              <a:rPr lang="en-US" sz="2800" dirty="0">
                <a:latin typeface="Arabic Typesetting" panose="03020402040406030203" pitchFamily="66" charset="-78"/>
                <a:cs typeface="Arabic Typesetting" panose="03020402040406030203" pitchFamily="66" charset="-78"/>
              </a:rPr>
              <a:t>Paraphilias= Greek for “para” faulty or abnormal</a:t>
            </a:r>
          </a:p>
          <a:p>
            <a:r>
              <a:rPr lang="en-US" sz="2800" dirty="0">
                <a:latin typeface="Arabic Typesetting" panose="03020402040406030203" pitchFamily="66" charset="-78"/>
                <a:cs typeface="Arabic Typesetting" panose="03020402040406030203" pitchFamily="66" charset="-78"/>
              </a:rPr>
              <a:t>Greek for “ </a:t>
            </a:r>
            <a:r>
              <a:rPr lang="en-US" sz="2800" dirty="0" err="1">
                <a:latin typeface="Arabic Typesetting" panose="03020402040406030203" pitchFamily="66" charset="-78"/>
                <a:cs typeface="Arabic Typesetting" panose="03020402040406030203" pitchFamily="66" charset="-78"/>
              </a:rPr>
              <a:t>philios</a:t>
            </a:r>
            <a:r>
              <a:rPr lang="en-US" sz="2800" dirty="0">
                <a:latin typeface="Arabic Typesetting" panose="03020402040406030203" pitchFamily="66" charset="-78"/>
                <a:cs typeface="Arabic Typesetting" panose="03020402040406030203" pitchFamily="66" charset="-78"/>
              </a:rPr>
              <a:t>” dear or friendly</a:t>
            </a:r>
          </a:p>
          <a:p>
            <a:r>
              <a:rPr lang="en-US" sz="2800" dirty="0">
                <a:latin typeface="Arabic Typesetting" panose="03020402040406030203" pitchFamily="66" charset="-78"/>
                <a:cs typeface="Arabic Typesetting" panose="03020402040406030203" pitchFamily="66" charset="-78"/>
              </a:rPr>
              <a:t>So paraphilia can be understood as my “Abnormal friend” </a:t>
            </a:r>
          </a:p>
          <a:p>
            <a:pPr lvl="0"/>
            <a:r>
              <a:rPr lang="en-US" sz="2800" dirty="0">
                <a:latin typeface="Arabic Typesetting" panose="03020402040406030203" pitchFamily="66" charset="-78"/>
                <a:cs typeface="Arabic Typesetting" panose="03020402040406030203" pitchFamily="66" charset="-78"/>
              </a:rPr>
              <a:t>Interestingly, the origin of the word “intimate” comes from “</a:t>
            </a:r>
            <a:r>
              <a:rPr lang="en-US" sz="2800" dirty="0" err="1">
                <a:latin typeface="Arabic Typesetting" panose="03020402040406030203" pitchFamily="66" charset="-78"/>
                <a:cs typeface="Arabic Typesetting" panose="03020402040406030203" pitchFamily="66" charset="-78"/>
              </a:rPr>
              <a:t>intimus</a:t>
            </a:r>
            <a:r>
              <a:rPr lang="en-US" sz="2800" dirty="0">
                <a:latin typeface="Arabic Typesetting" panose="03020402040406030203" pitchFamily="66" charset="-78"/>
                <a:cs typeface="Arabic Typesetting" panose="03020402040406030203" pitchFamily="66" charset="-78"/>
              </a:rPr>
              <a:t>”  which is translated as  “close friend”).</a:t>
            </a:r>
            <a:r>
              <a:rPr lang="en-US" sz="2800" dirty="0">
                <a:solidFill>
                  <a:prstClr val="white"/>
                </a:solidFill>
                <a:latin typeface="Consolas" panose="020B0609020204030204" pitchFamily="49" charset="0"/>
                <a:ea typeface="Microsoft JhengHei Light" panose="020B0304030504040204" pitchFamily="34" charset="-120"/>
              </a:rPr>
              <a:t> </a:t>
            </a:r>
          </a:p>
          <a:p>
            <a:pPr lvl="0"/>
            <a:r>
              <a:rPr lang="en-US" sz="2800" dirty="0">
                <a:solidFill>
                  <a:prstClr val="white"/>
                </a:solidFill>
                <a:latin typeface="Arabic Typesetting" panose="03020402040406030203" pitchFamily="66" charset="-78"/>
                <a:ea typeface="Microsoft JhengHei Light" panose="020B0304030504040204" pitchFamily="34" charset="-120"/>
                <a:cs typeface="Arabic Typesetting" panose="03020402040406030203" pitchFamily="66" charset="-78"/>
              </a:rPr>
              <a:t>not every offender's sexually deviant behavior is driven by a paraphilic sexual arousal pattern, and sexually violent behavior, such as child molestation or rape, is not indicative that a paraphilic arousal pattern is the cause of the behavior.</a:t>
            </a:r>
          </a:p>
          <a:p>
            <a:pPr lvl="0"/>
            <a:r>
              <a:rPr lang="en-US" sz="2800" dirty="0">
                <a:solidFill>
                  <a:prstClr val="white"/>
                </a:solidFill>
                <a:latin typeface="Arabic Typesetting" panose="03020402040406030203" pitchFamily="66" charset="-78"/>
                <a:ea typeface="Microsoft JhengHei Light" panose="020B0304030504040204" pitchFamily="34" charset="-120"/>
                <a:cs typeface="Arabic Typesetting" panose="03020402040406030203" pitchFamily="66" charset="-78"/>
              </a:rPr>
              <a:t>the evidence that a substantial proportion of sex offenses are not a manifestation of a paraphilic arousal pattern.</a:t>
            </a:r>
          </a:p>
          <a:p>
            <a:endParaRPr lang="en-US" sz="4000" dirty="0">
              <a:latin typeface="Arabic Typesetting" panose="03020402040406030203" pitchFamily="66" charset="-78"/>
              <a:cs typeface="Arabic Typesetting" panose="03020402040406030203" pitchFamily="66" charset="-78"/>
            </a:endParaRPr>
          </a:p>
          <a:p>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9752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3B6C-6880-490E-B304-A65743143AA4}"/>
              </a:ext>
            </a:extLst>
          </p:cNvPr>
          <p:cNvSpPr>
            <a:spLocks noGrp="1"/>
          </p:cNvSpPr>
          <p:nvPr>
            <p:ph type="title"/>
          </p:nvPr>
        </p:nvSpPr>
        <p:spPr>
          <a:xfrm>
            <a:off x="457200" y="584199"/>
            <a:ext cx="11220138" cy="884838"/>
          </a:xfrm>
        </p:spPr>
        <p:txBody>
          <a:bodyPr>
            <a:noAutofit/>
          </a:bodyPr>
          <a:lstStyle/>
          <a:p>
            <a:pPr algn="ctr"/>
            <a:r>
              <a:rPr lang="en-US" sz="4000" cap="none" dirty="0">
                <a:latin typeface="Monotype Corsiva" panose="03010101010201010101" pitchFamily="66" charset="0"/>
              </a:rPr>
              <a:t>For Today’s Opportunity to Present a special thanks to……</a:t>
            </a:r>
          </a:p>
        </p:txBody>
      </p:sp>
      <p:sp>
        <p:nvSpPr>
          <p:cNvPr id="3" name="Content Placeholder 2">
            <a:extLst>
              <a:ext uri="{FF2B5EF4-FFF2-40B4-BE49-F238E27FC236}">
                <a16:creationId xmlns:a16="http://schemas.microsoft.com/office/drawing/2014/main" id="{13738F4A-2E70-4288-8568-2BAB127E3556}"/>
              </a:ext>
            </a:extLst>
          </p:cNvPr>
          <p:cNvSpPr>
            <a:spLocks noGrp="1"/>
          </p:cNvSpPr>
          <p:nvPr>
            <p:ph idx="1"/>
          </p:nvPr>
        </p:nvSpPr>
        <p:spPr>
          <a:xfrm>
            <a:off x="914401" y="2203553"/>
            <a:ext cx="10363200" cy="4070247"/>
          </a:xfrm>
        </p:spPr>
        <p:txBody>
          <a:bodyPr>
            <a:normAutofit fontScale="92500" lnSpcReduction="10000"/>
          </a:bodyPr>
          <a:lstStyle/>
          <a:p>
            <a:pPr marL="0" indent="0" algn="ctr">
              <a:buNone/>
            </a:pPr>
            <a:r>
              <a:rPr lang="en-US" sz="3900" dirty="0">
                <a:latin typeface="Arabic Typesetting" panose="03020402040406030203" pitchFamily="66" charset="-78"/>
                <a:cs typeface="Arabic Typesetting" panose="03020402040406030203" pitchFamily="66" charset="-78"/>
              </a:rPr>
              <a:t>Rod J Herrera</a:t>
            </a:r>
          </a:p>
          <a:p>
            <a:pPr marL="0" indent="0" algn="ctr">
              <a:buNone/>
            </a:pPr>
            <a:r>
              <a:rPr lang="en-US" sz="3200" dirty="0">
                <a:latin typeface="Arabic Typesetting" panose="03020402040406030203" pitchFamily="66" charset="-78"/>
                <a:cs typeface="Arabic Typesetting" panose="03020402040406030203" pitchFamily="66" charset="-78"/>
              </a:rPr>
              <a:t>Director, Office of Child &amp; Youth Protection</a:t>
            </a:r>
          </a:p>
          <a:p>
            <a:pPr marL="0" indent="0" algn="ctr">
              <a:buNone/>
            </a:pPr>
            <a:r>
              <a:rPr lang="en-US" sz="3200" dirty="0">
                <a:latin typeface="Arabic Typesetting" panose="03020402040406030203" pitchFamily="66" charset="-78"/>
                <a:cs typeface="Arabic Typesetting" panose="03020402040406030203" pitchFamily="66" charset="-78"/>
              </a:rPr>
              <a:t>Diocese of Camden</a:t>
            </a:r>
          </a:p>
          <a:p>
            <a:pPr marL="0" indent="0" algn="ctr">
              <a:buNone/>
            </a:pPr>
            <a:r>
              <a:rPr lang="en-US" sz="3200" i="1" dirty="0">
                <a:latin typeface="Arabic Typesetting" panose="03020402040406030203" pitchFamily="66" charset="-78"/>
                <a:cs typeface="Arabic Typesetting" panose="03020402040406030203" pitchFamily="66" charset="-78"/>
              </a:rPr>
              <a:t>And</a:t>
            </a:r>
          </a:p>
          <a:p>
            <a:pPr marL="0" indent="0" algn="ctr">
              <a:buNone/>
            </a:pPr>
            <a:r>
              <a:rPr lang="en-US" dirty="0"/>
              <a:t>Barbara Ann </a:t>
            </a:r>
            <a:r>
              <a:rPr lang="en-US" dirty="0" err="1"/>
              <a:t>Gondek</a:t>
            </a:r>
            <a:endParaRPr lang="en-US" dirty="0"/>
          </a:p>
          <a:p>
            <a:pPr marL="0" indent="0" algn="ctr">
              <a:buNone/>
            </a:pPr>
            <a:r>
              <a:rPr lang="en-US" sz="3200" dirty="0">
                <a:latin typeface="Arabic Typesetting" panose="03020402040406030203" pitchFamily="66" charset="-78"/>
                <a:cs typeface="Arabic Typesetting" panose="03020402040406030203" pitchFamily="66" charset="-78"/>
              </a:rPr>
              <a:t> Victim Assistance Coordinator</a:t>
            </a:r>
          </a:p>
          <a:p>
            <a:pPr marL="0" indent="0" algn="ctr">
              <a:buNone/>
            </a:pPr>
            <a:r>
              <a:rPr lang="en-US" sz="3200" dirty="0">
                <a:latin typeface="Arabic Typesetting" panose="03020402040406030203" pitchFamily="66" charset="-78"/>
                <a:cs typeface="Arabic Typesetting" panose="03020402040406030203" pitchFamily="66" charset="-78"/>
              </a:rPr>
              <a:t>Diocese of Camden</a:t>
            </a:r>
          </a:p>
          <a:p>
            <a:pPr marL="0" indent="0" algn="ctr">
              <a:buNone/>
            </a:pPr>
            <a:endParaRPr lang="en-US" dirty="0"/>
          </a:p>
        </p:txBody>
      </p:sp>
    </p:spTree>
    <p:extLst>
      <p:ext uri="{BB962C8B-B14F-4D97-AF65-F5344CB8AC3E}">
        <p14:creationId xmlns:p14="http://schemas.microsoft.com/office/powerpoint/2010/main" val="203177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0C3E-040D-4203-96F4-24ACCA2E5868}"/>
              </a:ext>
            </a:extLst>
          </p:cNvPr>
          <p:cNvSpPr>
            <a:spLocks noGrp="1"/>
          </p:cNvSpPr>
          <p:nvPr>
            <p:ph type="title"/>
          </p:nvPr>
        </p:nvSpPr>
        <p:spPr>
          <a:xfrm>
            <a:off x="1524002" y="274638"/>
            <a:ext cx="9143998" cy="944562"/>
          </a:xfrm>
        </p:spPr>
        <p:txBody>
          <a:bodyPr>
            <a:normAutofit/>
          </a:bodyPr>
          <a:lstStyle/>
          <a:p>
            <a:pPr algn="ctr"/>
            <a:r>
              <a:rPr lang="en-US" sz="4000" dirty="0">
                <a:latin typeface="Monotype Corsiva" panose="03010101010201010101" pitchFamily="66" charset="0"/>
              </a:rPr>
              <a:t>What are the Nine Paraphilias</a:t>
            </a:r>
            <a:r>
              <a:rPr lang="en-US" sz="4000" dirty="0">
                <a:latin typeface="Bradley Hand ITC" panose="03070402050302030203" pitchFamily="66" charset="0"/>
              </a:rPr>
              <a:t>?</a:t>
            </a:r>
          </a:p>
        </p:txBody>
      </p:sp>
      <p:sp>
        <p:nvSpPr>
          <p:cNvPr id="3" name="Content Placeholder 2">
            <a:extLst>
              <a:ext uri="{FF2B5EF4-FFF2-40B4-BE49-F238E27FC236}">
                <a16:creationId xmlns:a16="http://schemas.microsoft.com/office/drawing/2014/main" id="{30FED6DB-7DB4-4CC9-B87D-3A676BF3C3F2}"/>
              </a:ext>
            </a:extLst>
          </p:cNvPr>
          <p:cNvSpPr>
            <a:spLocks noGrp="1"/>
          </p:cNvSpPr>
          <p:nvPr>
            <p:ph idx="1"/>
          </p:nvPr>
        </p:nvSpPr>
        <p:spPr>
          <a:xfrm>
            <a:off x="1341620" y="1566472"/>
            <a:ext cx="9713626" cy="5291528"/>
          </a:xfrm>
        </p:spPr>
        <p:txBody>
          <a:bodyPr>
            <a:noAutofit/>
          </a:bodyPr>
          <a:lstStyle/>
          <a:p>
            <a:pPr marL="0" indent="0" algn="ctr">
              <a:lnSpc>
                <a:spcPct val="100000"/>
              </a:lnSpc>
              <a:buNone/>
            </a:pPr>
            <a:r>
              <a:rPr lang="en-US" dirty="0">
                <a:latin typeface="Arabic Typesetting" panose="03020402040406030203" pitchFamily="66" charset="-78"/>
                <a:cs typeface="Arabic Typesetting" panose="03020402040406030203" pitchFamily="66" charset="-78"/>
              </a:rPr>
              <a:t>1. exhibitionism ((exposure of genitals to strangers)       2. fetishism (use of inanimate objects)</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3. Frotteurism (touching, rubbing against a nonconsenting person)</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4. Pedophilia (sexualization of children)</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5. sexual masochism (being humiliated or forced to suffer)</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6. sexual sadism (inflicting humiliation or suffering)</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7. transvestic fetishism (sexually arousing cross-dressing)</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8. voyeurism (observing private activities of unaware victims)</a:t>
            </a:r>
          </a:p>
          <a:p>
            <a:pPr marL="0" indent="0" algn="ctr">
              <a:lnSpc>
                <a:spcPct val="100000"/>
              </a:lnSpc>
              <a:buNone/>
            </a:pPr>
            <a:r>
              <a:rPr lang="en-US" dirty="0">
                <a:latin typeface="Arabic Typesetting" panose="03020402040406030203" pitchFamily="66" charset="-78"/>
                <a:cs typeface="Arabic Typesetting" panose="03020402040406030203" pitchFamily="66" charset="-78"/>
              </a:rPr>
              <a:t>9. Other Specified Paraphilic Disorder (paraphilias not falling into the already named </a:t>
            </a:r>
            <a:r>
              <a:rPr lang="en-US" sz="2800" dirty="0">
                <a:latin typeface="Arabic Typesetting" panose="03020402040406030203" pitchFamily="66" charset="-78"/>
                <a:cs typeface="Arabic Typesetting" panose="03020402040406030203" pitchFamily="66" charset="-78"/>
              </a:rPr>
              <a:t>diagnoses)</a:t>
            </a:r>
          </a:p>
        </p:txBody>
      </p:sp>
    </p:spTree>
    <p:extLst>
      <p:ext uri="{BB962C8B-B14F-4D97-AF65-F5344CB8AC3E}">
        <p14:creationId xmlns:p14="http://schemas.microsoft.com/office/powerpoint/2010/main" val="9272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5EEE-E375-4D99-97D7-7C98BD688D33}"/>
              </a:ext>
            </a:extLst>
          </p:cNvPr>
          <p:cNvSpPr>
            <a:spLocks noGrp="1"/>
          </p:cNvSpPr>
          <p:nvPr>
            <p:ph type="title"/>
          </p:nvPr>
        </p:nvSpPr>
        <p:spPr>
          <a:xfrm>
            <a:off x="381000" y="274638"/>
            <a:ext cx="11734800" cy="1020762"/>
          </a:xfrm>
        </p:spPr>
        <p:txBody>
          <a:bodyPr>
            <a:normAutofit/>
          </a:bodyPr>
          <a:lstStyle/>
          <a:p>
            <a:pPr algn="ctr"/>
            <a:r>
              <a:rPr lang="en-US" sz="4000" dirty="0">
                <a:latin typeface="Monotype Corsiva" panose="03010101010201010101" pitchFamily="66" charset="0"/>
              </a:rPr>
              <a:t>The 4 Forms of Pedophilia</a:t>
            </a:r>
          </a:p>
        </p:txBody>
      </p:sp>
      <p:sp>
        <p:nvSpPr>
          <p:cNvPr id="3" name="Content Placeholder 2">
            <a:extLst>
              <a:ext uri="{FF2B5EF4-FFF2-40B4-BE49-F238E27FC236}">
                <a16:creationId xmlns:a16="http://schemas.microsoft.com/office/drawing/2014/main" id="{32F611B9-E01D-4600-A867-B515BFEEDCF7}"/>
              </a:ext>
            </a:extLst>
          </p:cNvPr>
          <p:cNvSpPr>
            <a:spLocks noGrp="1"/>
          </p:cNvSpPr>
          <p:nvPr>
            <p:ph idx="1"/>
          </p:nvPr>
        </p:nvSpPr>
        <p:spPr>
          <a:xfrm>
            <a:off x="1524002" y="1676400"/>
            <a:ext cx="9144000" cy="4495800"/>
          </a:xfrm>
        </p:spPr>
        <p:txBody>
          <a:bodyPr>
            <a:noAutofit/>
          </a:bodyPr>
          <a:lstStyle/>
          <a:p>
            <a:r>
              <a:rPr lang="en-US" sz="3200" dirty="0">
                <a:latin typeface="Arabic Typesetting" panose="03020402040406030203" pitchFamily="66" charset="-78"/>
                <a:cs typeface="Arabic Typesetting" panose="03020402040406030203" pitchFamily="66" charset="-78"/>
              </a:rPr>
              <a:t>1. Gerontophilia – being sexually attracted to the elderly</a:t>
            </a:r>
          </a:p>
          <a:p>
            <a:r>
              <a:rPr lang="en-US" sz="3200" dirty="0">
                <a:latin typeface="Arabic Typesetting" panose="03020402040406030203" pitchFamily="66" charset="-78"/>
                <a:cs typeface="Arabic Typesetting" panose="03020402040406030203" pitchFamily="66" charset="-78"/>
              </a:rPr>
              <a:t>2. Ephebophilia or hebephilia – being sexually attracted to adolescents (from puberty thru teenage years to age of consent)…..Lolita syndrome/ Pederasty</a:t>
            </a:r>
          </a:p>
          <a:p>
            <a:r>
              <a:rPr lang="en-US" sz="3200" dirty="0">
                <a:latin typeface="Arabic Typesetting" panose="03020402040406030203" pitchFamily="66" charset="-78"/>
                <a:cs typeface="Arabic Typesetting" panose="03020402040406030203" pitchFamily="66" charset="-78"/>
              </a:rPr>
              <a:t>3. Pedophilia – being sexually attracted to pre-pubescent /pre-orgasmic child</a:t>
            </a:r>
          </a:p>
          <a:p>
            <a:r>
              <a:rPr lang="en-US" sz="3200" dirty="0">
                <a:latin typeface="Arabic Typesetting" panose="03020402040406030203" pitchFamily="66" charset="-78"/>
                <a:cs typeface="Arabic Typesetting" panose="03020402040406030203" pitchFamily="66" charset="-78"/>
              </a:rPr>
              <a:t>4. Nepiophilia or </a:t>
            </a:r>
            <a:r>
              <a:rPr lang="en-US" sz="3200" dirty="0" err="1">
                <a:latin typeface="Arabic Typesetting" panose="03020402040406030203" pitchFamily="66" charset="-78"/>
                <a:cs typeface="Arabic Typesetting" panose="03020402040406030203" pitchFamily="66" charset="-78"/>
              </a:rPr>
              <a:t>infantophilia</a:t>
            </a:r>
            <a:r>
              <a:rPr lang="en-US" sz="3200" dirty="0">
                <a:latin typeface="Arabic Typesetting" panose="03020402040406030203" pitchFamily="66" charset="-78"/>
                <a:cs typeface="Arabic Typesetting" panose="03020402040406030203" pitchFamily="66" charset="-78"/>
              </a:rPr>
              <a:t> – is the attraction to toddlers and infants ( 0 to 3 </a:t>
            </a:r>
            <a:r>
              <a:rPr lang="en-US" sz="3200" dirty="0" err="1">
                <a:latin typeface="Arabic Typesetting" panose="03020402040406030203" pitchFamily="66" charset="-78"/>
                <a:cs typeface="Arabic Typesetting" panose="03020402040406030203" pitchFamily="66" charset="-78"/>
              </a:rPr>
              <a:t>yrs</a:t>
            </a:r>
            <a:r>
              <a:rPr lang="en-US" sz="3200" dirty="0">
                <a:latin typeface="Arabic Typesetting" panose="03020402040406030203" pitchFamily="66" charset="-78"/>
                <a:cs typeface="Arabic Typesetting" panose="03020402040406030203" pitchFamily="66" charset="-78"/>
              </a:rPr>
              <a:t> of age )</a:t>
            </a:r>
          </a:p>
        </p:txBody>
      </p:sp>
    </p:spTree>
    <p:extLst>
      <p:ext uri="{BB962C8B-B14F-4D97-AF65-F5344CB8AC3E}">
        <p14:creationId xmlns:p14="http://schemas.microsoft.com/office/powerpoint/2010/main" val="24684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393B-808F-494D-85DA-E41A9FB986AE}"/>
              </a:ext>
            </a:extLst>
          </p:cNvPr>
          <p:cNvSpPr>
            <a:spLocks noGrp="1"/>
          </p:cNvSpPr>
          <p:nvPr>
            <p:ph type="title"/>
          </p:nvPr>
        </p:nvSpPr>
        <p:spPr>
          <a:xfrm>
            <a:off x="533400" y="533400"/>
            <a:ext cx="11430000" cy="1020762"/>
          </a:xfrm>
        </p:spPr>
        <p:txBody>
          <a:bodyPr>
            <a:normAutofit/>
          </a:bodyPr>
          <a:lstStyle/>
          <a:p>
            <a:pPr algn="ctr"/>
            <a:r>
              <a:rPr lang="en-US" sz="4000" dirty="0">
                <a:latin typeface="Monotype Corsiva" panose="03010101010201010101" pitchFamily="66" charset="0"/>
              </a:rPr>
              <a:t>So </a:t>
            </a:r>
            <a:r>
              <a:rPr lang="en-US" sz="4000" dirty="0" err="1">
                <a:latin typeface="Monotype Corsiva" panose="03010101010201010101" pitchFamily="66" charset="0"/>
              </a:rPr>
              <a:t>whats</a:t>
            </a:r>
            <a:r>
              <a:rPr lang="en-US" sz="4000" dirty="0">
                <a:latin typeface="Monotype Corsiva" panose="03010101010201010101" pitchFamily="66" charset="0"/>
              </a:rPr>
              <a:t> the difference we need to know?</a:t>
            </a:r>
          </a:p>
        </p:txBody>
      </p:sp>
      <p:sp>
        <p:nvSpPr>
          <p:cNvPr id="3" name="Content Placeholder 2">
            <a:extLst>
              <a:ext uri="{FF2B5EF4-FFF2-40B4-BE49-F238E27FC236}">
                <a16:creationId xmlns:a16="http://schemas.microsoft.com/office/drawing/2014/main" id="{8B1CB90F-A0CE-4BAD-A807-22C61DD22426}"/>
              </a:ext>
            </a:extLst>
          </p:cNvPr>
          <p:cNvSpPr>
            <a:spLocks noGrp="1"/>
          </p:cNvSpPr>
          <p:nvPr>
            <p:ph idx="1"/>
          </p:nvPr>
        </p:nvSpPr>
        <p:spPr>
          <a:xfrm>
            <a:off x="457200" y="1905000"/>
            <a:ext cx="11582400" cy="4267200"/>
          </a:xfrm>
        </p:spPr>
        <p:txBody>
          <a:bodyPr>
            <a:normAutofit lnSpcReduction="10000"/>
          </a:bodyPr>
          <a:lstStyle/>
          <a:p>
            <a:r>
              <a:rPr lang="en-US" sz="3200" dirty="0" err="1">
                <a:latin typeface="Arabic Typesetting" panose="03020402040406030203" pitchFamily="66" charset="-78"/>
                <a:cs typeface="Arabic Typesetting" panose="03020402040406030203" pitchFamily="66" charset="-78"/>
              </a:rPr>
              <a:t>FixatedFixated</a:t>
            </a:r>
            <a:r>
              <a:rPr lang="en-US" sz="3200" dirty="0">
                <a:latin typeface="Arabic Typesetting" panose="03020402040406030203" pitchFamily="66" charset="-78"/>
                <a:cs typeface="Arabic Typesetting" panose="03020402040406030203" pitchFamily="66" charset="-78"/>
              </a:rPr>
              <a:t>, or preferential, child molesters are exclusively attracted to children. They are likely to have many victims as a result of their failure to have developed a sexual attraction to their age mates. In contrast, the regressed offender is sexually attracted to age mates, but the abuse is triggered by some type of stressor in the environment. These offenders are less likely than fixated offenders to have multiple victims since the abuse serves almost as a means of them coping with the stressful situation. Regressed offenders display greater guilt and shame and exhibit a positive treatment prognosis. </a:t>
            </a:r>
          </a:p>
          <a:p>
            <a:r>
              <a:rPr lang="en-US" sz="3200" dirty="0">
                <a:latin typeface="Arabic Typesetting" panose="03020402040406030203" pitchFamily="66" charset="-78"/>
                <a:cs typeface="Arabic Typesetting" panose="03020402040406030203" pitchFamily="66" charset="-78"/>
              </a:rPr>
              <a:t>Since  a regressed pedophile or ephebophile is usually a heterosexual, who under extreme stress regresses to developmentally impaired behavior and engages in sex with children—for example, a man whose wife is sexually unavailable turns to his daughter for sex.</a:t>
            </a:r>
          </a:p>
          <a:p>
            <a:endParaRPr lang="en-US" dirty="0"/>
          </a:p>
        </p:txBody>
      </p:sp>
    </p:spTree>
    <p:extLst>
      <p:ext uri="{BB962C8B-B14F-4D97-AF65-F5344CB8AC3E}">
        <p14:creationId xmlns:p14="http://schemas.microsoft.com/office/powerpoint/2010/main" val="101048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C6FF-D919-49E2-A5B5-D814D3DDC2BA}"/>
              </a:ext>
            </a:extLst>
          </p:cNvPr>
          <p:cNvSpPr>
            <a:spLocks noGrp="1"/>
          </p:cNvSpPr>
          <p:nvPr>
            <p:ph type="title"/>
          </p:nvPr>
        </p:nvSpPr>
        <p:spPr>
          <a:xfrm>
            <a:off x="685800" y="228600"/>
            <a:ext cx="10896600" cy="1066800"/>
          </a:xfrm>
        </p:spPr>
        <p:txBody>
          <a:bodyPr>
            <a:normAutofit/>
          </a:bodyPr>
          <a:lstStyle/>
          <a:p>
            <a:pPr algn="ctr"/>
            <a:r>
              <a:rPr lang="en-US" dirty="0">
                <a:solidFill>
                  <a:prstClr val="white"/>
                </a:solidFill>
                <a:latin typeface="Monotype Corsiva" panose="03010101010201010101" pitchFamily="66" charset="0"/>
                <a:cs typeface="MV Boli" panose="02000500030200090000" pitchFamily="2" charset="0"/>
              </a:rPr>
              <a:t>What does the Research tell us and where does it lead us?</a:t>
            </a:r>
            <a:br>
              <a:rPr lang="en-US" dirty="0">
                <a:solidFill>
                  <a:prstClr val="white"/>
                </a:solidFill>
                <a:latin typeface="Monotype Corsiva" panose="03010101010201010101" pitchFamily="66" charset="0"/>
                <a:cs typeface="MV Boli" panose="02000500030200090000" pitchFamily="2" charset="0"/>
              </a:rPr>
            </a:br>
            <a:endParaRPr lang="en-US"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97283990-CF65-40FB-BFF4-1DFD0F4DE399}"/>
              </a:ext>
            </a:extLst>
          </p:cNvPr>
          <p:cNvSpPr>
            <a:spLocks noGrp="1"/>
          </p:cNvSpPr>
          <p:nvPr>
            <p:ph idx="1"/>
          </p:nvPr>
        </p:nvSpPr>
        <p:spPr>
          <a:xfrm>
            <a:off x="1905000" y="1676400"/>
            <a:ext cx="9144000" cy="5105400"/>
          </a:xfrm>
        </p:spPr>
        <p:txBody>
          <a:bodyPr>
            <a:normAutofit/>
          </a:bodyPr>
          <a:lstStyle/>
          <a:p>
            <a:pPr marL="0" indent="0" algn="ctr">
              <a:buNone/>
            </a:pPr>
            <a:r>
              <a:rPr lang="en-US" sz="3200" dirty="0">
                <a:latin typeface="Arabic Typesetting" panose="03020402040406030203" pitchFamily="66" charset="-78"/>
                <a:cs typeface="Arabic Typesetting" panose="03020402040406030203" pitchFamily="66" charset="-78"/>
              </a:rPr>
              <a:t>Research indicates there are common characteristics shared among sexual predators of “vulnerable” populations…….</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Their most effective weapon…..deception</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Practiced Liars who intentionally, skillfully set up double lives</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Grooming</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Lack of Empathy</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Cognitive Distortions</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Narcistic traits and/or Entitlement</a:t>
            </a:r>
          </a:p>
          <a:p>
            <a:endParaRPr lang="en-US" dirty="0"/>
          </a:p>
        </p:txBody>
      </p:sp>
    </p:spTree>
    <p:extLst>
      <p:ext uri="{BB962C8B-B14F-4D97-AF65-F5344CB8AC3E}">
        <p14:creationId xmlns:p14="http://schemas.microsoft.com/office/powerpoint/2010/main" val="41132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AEEF-8A77-4C33-BFC1-01B0636041AF}"/>
              </a:ext>
            </a:extLst>
          </p:cNvPr>
          <p:cNvSpPr>
            <a:spLocks noGrp="1"/>
          </p:cNvSpPr>
          <p:nvPr>
            <p:ph type="title"/>
          </p:nvPr>
        </p:nvSpPr>
        <p:spPr>
          <a:xfrm>
            <a:off x="1219200" y="274638"/>
            <a:ext cx="9753600" cy="1020762"/>
          </a:xfrm>
        </p:spPr>
        <p:txBody>
          <a:bodyPr>
            <a:normAutofit/>
          </a:bodyPr>
          <a:lstStyle/>
          <a:p>
            <a:pPr algn="ctr">
              <a:spcBef>
                <a:spcPts val="1800"/>
              </a:spcBef>
            </a:pPr>
            <a:r>
              <a:rPr lang="en-US" dirty="0">
                <a:solidFill>
                  <a:prstClr val="white"/>
                </a:solidFill>
                <a:latin typeface="Monotype Corsiva" panose="03010101010201010101" pitchFamily="66" charset="0"/>
                <a:ea typeface="+mn-ea"/>
                <a:cs typeface="MV Boli" panose="02000500030200090000" pitchFamily="2" charset="0"/>
              </a:rPr>
              <a:t>What does the Research tell us and where does it lead us?</a:t>
            </a:r>
            <a:br>
              <a:rPr lang="en-US" dirty="0">
                <a:solidFill>
                  <a:prstClr val="white"/>
                </a:solidFill>
                <a:latin typeface="Monotype Corsiva" panose="03010101010201010101" pitchFamily="66" charset="0"/>
                <a:ea typeface="+mn-ea"/>
                <a:cs typeface="MV Boli" panose="02000500030200090000" pitchFamily="2" charset="0"/>
              </a:rPr>
            </a:br>
            <a:endParaRPr lang="en-US" dirty="0">
              <a:latin typeface="Monotype Corsiva" panose="03010101010201010101" pitchFamily="66" charset="0"/>
              <a:cs typeface="MV Boli" panose="02000500030200090000" pitchFamily="2" charset="0"/>
            </a:endParaRPr>
          </a:p>
        </p:txBody>
      </p:sp>
      <p:sp>
        <p:nvSpPr>
          <p:cNvPr id="3" name="Content Placeholder 2">
            <a:extLst>
              <a:ext uri="{FF2B5EF4-FFF2-40B4-BE49-F238E27FC236}">
                <a16:creationId xmlns:a16="http://schemas.microsoft.com/office/drawing/2014/main" id="{1F3A9D5E-B781-43F6-BFA3-8090A86FB95E}"/>
              </a:ext>
            </a:extLst>
          </p:cNvPr>
          <p:cNvSpPr>
            <a:spLocks noGrp="1"/>
          </p:cNvSpPr>
          <p:nvPr>
            <p:ph idx="1"/>
          </p:nvPr>
        </p:nvSpPr>
        <p:spPr>
          <a:xfrm>
            <a:off x="990600" y="1600200"/>
            <a:ext cx="10439400" cy="4983162"/>
          </a:xfrm>
        </p:spPr>
        <p:txBody>
          <a:bodyPr>
            <a:normAutofit/>
          </a:bodyPr>
          <a:lstStyle/>
          <a:p>
            <a:pPr marL="0" indent="0" algn="ctr">
              <a:buNone/>
            </a:pPr>
            <a:r>
              <a:rPr lang="en-US" sz="3200" dirty="0">
                <a:latin typeface="Arabic Typesetting" panose="03020402040406030203" pitchFamily="66" charset="-78"/>
                <a:cs typeface="Arabic Typesetting" panose="03020402040406030203" pitchFamily="66" charset="-78"/>
                <a:hlinkClick r:id="rId2">
                  <a:extLst>
                    <a:ext uri="{A12FA001-AC4F-418D-AE19-62706E023703}">
                      <ahyp:hlinkClr xmlns:ahyp="http://schemas.microsoft.com/office/drawing/2018/hyperlinkcolor" xmlns="" val="tx"/>
                    </a:ext>
                  </a:extLst>
                </a:hlinkClick>
              </a:rPr>
              <a:t>KEY POINTS</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There is no single, one pathway of the “Priest Predator” </a:t>
            </a:r>
          </a:p>
          <a:p>
            <a:pPr algn="ct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However….one universal common denominator that must be understood, and that the Church’s tragic history of misunderstanding which has resulted  in Her failure to protect Her most vulnerable ones, is simply this…….</a:t>
            </a:r>
          </a:p>
          <a:p>
            <a:pPr marL="0" indent="0" algn="ctr">
              <a:buNone/>
            </a:pPr>
            <a:r>
              <a:rPr lang="en-US" sz="3200" b="1" i="1" dirty="0">
                <a:solidFill>
                  <a:srgbClr val="FF0000"/>
                </a:solidFill>
                <a:latin typeface="Arabic Typesetting" panose="03020402040406030203" pitchFamily="66" charset="-78"/>
                <a:cs typeface="Arabic Typesetting" panose="03020402040406030203" pitchFamily="66" charset="-78"/>
              </a:rPr>
              <a:t>This is not a 1) priest (or religious) who happens to be a 2) pedophile/predator…</a:t>
            </a:r>
          </a:p>
          <a:p>
            <a:pPr marL="0" indent="0" algn="ctr">
              <a:buNone/>
            </a:pPr>
            <a:r>
              <a:rPr lang="en-US" sz="3200" b="1" i="1" dirty="0">
                <a:solidFill>
                  <a:srgbClr val="FF0000"/>
                </a:solidFill>
                <a:latin typeface="Arabic Typesetting" panose="03020402040406030203" pitchFamily="66" charset="-78"/>
                <a:cs typeface="Arabic Typesetting" panose="03020402040406030203" pitchFamily="66" charset="-78"/>
              </a:rPr>
              <a:t>This is 1) a pedophile/predator who happens to be a 2) priest (or religious)</a:t>
            </a:r>
          </a:p>
          <a:p>
            <a:pPr marL="0" indent="0" algn="ctr">
              <a:buNone/>
            </a:pPr>
            <a:r>
              <a:rPr lang="en-US" sz="3200" b="1" i="1" dirty="0">
                <a:solidFill>
                  <a:srgbClr val="FF0000"/>
                </a:solidFill>
                <a:latin typeface="Arabic Typesetting" panose="03020402040406030203" pitchFamily="66" charset="-78"/>
                <a:cs typeface="Arabic Typesetting" panose="03020402040406030203" pitchFamily="66" charset="-78"/>
              </a:rPr>
              <a:t>Treat the “sexual” before you ever Trust the “spiritual”</a:t>
            </a:r>
          </a:p>
        </p:txBody>
      </p:sp>
    </p:spTree>
    <p:extLst>
      <p:ext uri="{BB962C8B-B14F-4D97-AF65-F5344CB8AC3E}">
        <p14:creationId xmlns:p14="http://schemas.microsoft.com/office/powerpoint/2010/main" val="163781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FB26BB-28D5-4670-9D84-1BE884684056}"/>
              </a:ext>
            </a:extLst>
          </p:cNvPr>
          <p:cNvPicPr>
            <a:picLocks noChangeAspect="1"/>
          </p:cNvPicPr>
          <p:nvPr/>
        </p:nvPicPr>
        <p:blipFill>
          <a:blip r:embed="rId2"/>
          <a:stretch>
            <a:fillRect/>
          </a:stretch>
        </p:blipFill>
        <p:spPr>
          <a:xfrm>
            <a:off x="4876802" y="4572000"/>
            <a:ext cx="2362198" cy="2133601"/>
          </a:xfrm>
          <a:prstGeom prst="rect">
            <a:avLst/>
          </a:prstGeom>
        </p:spPr>
      </p:pic>
      <p:pic>
        <p:nvPicPr>
          <p:cNvPr id="9" name="Picture 8">
            <a:extLst>
              <a:ext uri="{FF2B5EF4-FFF2-40B4-BE49-F238E27FC236}">
                <a16:creationId xmlns:a16="http://schemas.microsoft.com/office/drawing/2014/main" id="{26A39F79-1BD1-471E-B814-3093D4744C2D}"/>
              </a:ext>
            </a:extLst>
          </p:cNvPr>
          <p:cNvPicPr>
            <a:picLocks noChangeAspect="1"/>
          </p:cNvPicPr>
          <p:nvPr/>
        </p:nvPicPr>
        <p:blipFill>
          <a:blip r:embed="rId3"/>
          <a:stretch>
            <a:fillRect/>
          </a:stretch>
        </p:blipFill>
        <p:spPr>
          <a:xfrm>
            <a:off x="4497050" y="1888760"/>
            <a:ext cx="2895600" cy="2570813"/>
          </a:xfrm>
          <a:prstGeom prst="rect">
            <a:avLst/>
          </a:prstGeom>
        </p:spPr>
      </p:pic>
      <p:pic>
        <p:nvPicPr>
          <p:cNvPr id="10" name="Picture 9">
            <a:extLst>
              <a:ext uri="{FF2B5EF4-FFF2-40B4-BE49-F238E27FC236}">
                <a16:creationId xmlns:a16="http://schemas.microsoft.com/office/drawing/2014/main" id="{A58AC877-B406-4485-ABC2-CE3D3355A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057" y="2070381"/>
            <a:ext cx="2141211" cy="2081894"/>
          </a:xfrm>
          <a:prstGeom prst="rect">
            <a:avLst/>
          </a:prstGeom>
        </p:spPr>
      </p:pic>
      <p:pic>
        <p:nvPicPr>
          <p:cNvPr id="11" name="Picture 10">
            <a:extLst>
              <a:ext uri="{FF2B5EF4-FFF2-40B4-BE49-F238E27FC236}">
                <a16:creationId xmlns:a16="http://schemas.microsoft.com/office/drawing/2014/main" id="{CC8EAFB4-71B7-4BC2-A504-5CF191D75608}"/>
              </a:ext>
            </a:extLst>
          </p:cNvPr>
          <p:cNvPicPr/>
          <p:nvPr/>
        </p:nvPicPr>
        <p:blipFill rotWithShape="1">
          <a:blip r:embed="rId5"/>
          <a:srcRect l="10515" t="300" r="24733" b="-300"/>
          <a:stretch/>
        </p:blipFill>
        <p:spPr bwMode="auto">
          <a:xfrm>
            <a:off x="7694196" y="2070382"/>
            <a:ext cx="2296747" cy="23067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2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CF84-B74F-4D20-819F-5F34C0B6C638}"/>
              </a:ext>
            </a:extLst>
          </p:cNvPr>
          <p:cNvSpPr>
            <a:spLocks noGrp="1"/>
          </p:cNvSpPr>
          <p:nvPr>
            <p:ph type="title"/>
          </p:nvPr>
        </p:nvSpPr>
        <p:spPr>
          <a:xfrm>
            <a:off x="915751" y="304800"/>
            <a:ext cx="10360501" cy="1600200"/>
          </a:xfrm>
        </p:spPr>
        <p:txBody>
          <a:bodyPr>
            <a:normAutofit/>
          </a:bodyPr>
          <a:lstStyle/>
          <a:p>
            <a:pPr algn="ctr"/>
            <a:r>
              <a:rPr lang="en-US" sz="4000" cap="none" dirty="0">
                <a:solidFill>
                  <a:prstClr val="white"/>
                </a:solidFill>
                <a:latin typeface="Monotype Corsiva" panose="03010101010201010101" pitchFamily="66" charset="0"/>
              </a:rPr>
              <a:t>Really- Who Protects or Denies about this sort of thing?</a:t>
            </a:r>
            <a:br>
              <a:rPr lang="en-US" sz="4000" cap="none" dirty="0">
                <a:solidFill>
                  <a:prstClr val="white"/>
                </a:solidFill>
                <a:latin typeface="Monotype Corsiva" panose="03010101010201010101" pitchFamily="66" charset="0"/>
              </a:rPr>
            </a:br>
            <a:endParaRPr lang="en-US" sz="4000" cap="none"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A45981BA-7D5C-4E81-944B-7C1063727392}"/>
              </a:ext>
            </a:extLst>
          </p:cNvPr>
          <p:cNvSpPr>
            <a:spLocks noGrp="1"/>
          </p:cNvSpPr>
          <p:nvPr>
            <p:ph idx="1"/>
          </p:nvPr>
        </p:nvSpPr>
        <p:spPr>
          <a:xfrm>
            <a:off x="915751" y="1803401"/>
            <a:ext cx="10360501" cy="4978399"/>
          </a:xfrm>
        </p:spPr>
        <p:txBody>
          <a:bodyPr>
            <a:normAutofit/>
          </a:bodyPr>
          <a:lstStyle/>
          <a:p>
            <a:pPr marL="0" indent="0" algn="ctr">
              <a:buNone/>
            </a:pPr>
            <a:r>
              <a:rPr lang="en-US" sz="3200" dirty="0">
                <a:latin typeface="Arabic Typesetting" panose="03020402040406030203" pitchFamily="66" charset="-78"/>
                <a:cs typeface="Arabic Typesetting" panose="03020402040406030203" pitchFamily="66" charset="-78"/>
              </a:rPr>
              <a:t>What Makes this “Catholic Crisis” different than any other Incident of pervasive Predatory Sexual Assault on Children???</a:t>
            </a:r>
          </a:p>
          <a:p>
            <a:pPr marL="0" indent="0" algn="ctr">
              <a:buNone/>
            </a:pPr>
            <a:endParaRPr lang="en-US" dirty="0"/>
          </a:p>
          <a:p>
            <a:pPr marL="0" indent="0" algn="ctr">
              <a:buNone/>
            </a:pPr>
            <a:endParaRPr lang="en-US" dirty="0"/>
          </a:p>
          <a:p>
            <a:endParaRPr lang="en-US" dirty="0"/>
          </a:p>
          <a:p>
            <a:endParaRPr lang="en-US" dirty="0"/>
          </a:p>
          <a:p>
            <a:pPr marL="0" indent="0">
              <a:buClr>
                <a:srgbClr val="BCB49E"/>
              </a:buClr>
              <a:buNone/>
            </a:pPr>
            <a:endParaRPr lang="en-US" sz="2600" dirty="0">
              <a:solidFill>
                <a:prstClr val="white"/>
              </a:solidFill>
            </a:endParaRPr>
          </a:p>
          <a:p>
            <a:pPr marL="0" indent="0">
              <a:buNone/>
            </a:pPr>
            <a:r>
              <a:rPr lang="en-US" dirty="0">
                <a:latin typeface="Arabic Typesetting" panose="03020402040406030203" pitchFamily="66" charset="-78"/>
                <a:cs typeface="Arabic Typesetting" panose="03020402040406030203" pitchFamily="66" charset="-78"/>
              </a:rPr>
              <a:t>”You cannot drink from the Lord's cup and also from the cup of demons; you cannot eat at the Lord's table and also at the table of demons” 1 Corinthians 10:21 Good News Translation (GNT)</a:t>
            </a:r>
          </a:p>
          <a:p>
            <a:pPr marL="0" indent="0">
              <a:buNone/>
            </a:pPr>
            <a:endParaRPr lang="en-US" dirty="0"/>
          </a:p>
        </p:txBody>
      </p:sp>
      <p:pic>
        <p:nvPicPr>
          <p:cNvPr id="4" name="Picture 3">
            <a:extLst>
              <a:ext uri="{FF2B5EF4-FFF2-40B4-BE49-F238E27FC236}">
                <a16:creationId xmlns:a16="http://schemas.microsoft.com/office/drawing/2014/main" id="{5FD7A757-56C3-4E34-9CAF-E88BBAC32F64}"/>
              </a:ext>
            </a:extLst>
          </p:cNvPr>
          <p:cNvPicPr>
            <a:picLocks noChangeAspect="1"/>
          </p:cNvPicPr>
          <p:nvPr/>
        </p:nvPicPr>
        <p:blipFill>
          <a:blip r:embed="rId2"/>
          <a:stretch>
            <a:fillRect/>
          </a:stretch>
        </p:blipFill>
        <p:spPr>
          <a:xfrm>
            <a:off x="3960570" y="3043004"/>
            <a:ext cx="4095750" cy="2638268"/>
          </a:xfrm>
          <a:prstGeom prst="rect">
            <a:avLst/>
          </a:prstGeom>
        </p:spPr>
      </p:pic>
    </p:spTree>
    <p:extLst>
      <p:ext uri="{BB962C8B-B14F-4D97-AF65-F5344CB8AC3E}">
        <p14:creationId xmlns:p14="http://schemas.microsoft.com/office/powerpoint/2010/main" val="3232581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2511-518B-4AAE-B677-032FC5BBF47F}"/>
              </a:ext>
            </a:extLst>
          </p:cNvPr>
          <p:cNvSpPr>
            <a:spLocks noGrp="1"/>
          </p:cNvSpPr>
          <p:nvPr>
            <p:ph type="title"/>
          </p:nvPr>
        </p:nvSpPr>
        <p:spPr/>
        <p:txBody>
          <a:bodyPr>
            <a:normAutofit/>
          </a:bodyPr>
          <a:lstStyle/>
          <a:p>
            <a:pPr algn="ctr"/>
            <a:r>
              <a:rPr lang="en-US" sz="4000" cap="none" dirty="0">
                <a:latin typeface="Monotype Corsiva" panose="03010101010201010101" pitchFamily="66" charset="0"/>
              </a:rPr>
              <a:t>Really- Who Protects or Denies about this sort of thing?</a:t>
            </a:r>
            <a:br>
              <a:rPr lang="en-US" sz="4000" cap="none" dirty="0">
                <a:latin typeface="Monotype Corsiva" panose="03010101010201010101" pitchFamily="66" charset="0"/>
              </a:rPr>
            </a:br>
            <a:endParaRPr lang="en-US" sz="4000" cap="none"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689EEF6D-63EA-4B30-9C73-21CB611CF931}"/>
              </a:ext>
            </a:extLst>
          </p:cNvPr>
          <p:cNvSpPr>
            <a:spLocks noGrp="1"/>
          </p:cNvSpPr>
          <p:nvPr>
            <p:ph idx="1"/>
          </p:nvPr>
        </p:nvSpPr>
        <p:spPr/>
        <p:txBody>
          <a:bodyPr>
            <a:normAutofit/>
          </a:bodyPr>
          <a:lstStyle/>
          <a:p>
            <a:pPr>
              <a:buFont typeface="Wingdings" panose="05000000000000000000" pitchFamily="2" charset="2"/>
              <a:buChar char="v"/>
            </a:pPr>
            <a:r>
              <a:rPr lang="en-US" sz="3200" dirty="0">
                <a:latin typeface="Arabic Typesetting" panose="03020402040406030203" pitchFamily="66" charset="-78"/>
                <a:cs typeface="Arabic Typesetting" panose="03020402040406030203" pitchFamily="66" charset="-78"/>
              </a:rPr>
              <a:t>Pope John Paul II stated clerics who abused children represented a “few bad apples”</a:t>
            </a:r>
          </a:p>
          <a:p>
            <a:pPr>
              <a:buFont typeface="Wingdings" panose="05000000000000000000" pitchFamily="2" charset="2"/>
              <a:buChar char="v"/>
            </a:pPr>
            <a:r>
              <a:rPr lang="en-US" sz="3200" dirty="0">
                <a:latin typeface="Arabic Typesetting" panose="03020402040406030203" pitchFamily="66" charset="-78"/>
                <a:cs typeface="Arabic Typesetting" panose="03020402040406030203" pitchFamily="66" charset="-78"/>
              </a:rPr>
              <a:t>Pope Benedict XVI accused the high number of closeted gay men in the clergy</a:t>
            </a:r>
          </a:p>
          <a:p>
            <a:pPr>
              <a:buFont typeface="Wingdings" panose="05000000000000000000" pitchFamily="2" charset="2"/>
              <a:buChar char="v"/>
            </a:pPr>
            <a:r>
              <a:rPr lang="en-US" sz="3200" dirty="0">
                <a:latin typeface="Arabic Typesetting" panose="03020402040406030203" pitchFamily="66" charset="-78"/>
                <a:cs typeface="Arabic Typesetting" panose="03020402040406030203" pitchFamily="66" charset="-78"/>
              </a:rPr>
              <a:t>Pope Francis has placed the blame on the Devil who is “a malign force tempting otherwise good priests to sexually abuse children.” Later adding, “The problem of abuse will continue. It is a human problem.” Pope Francis in 3/19 interview (Stanford, the Observer,2/19)</a:t>
            </a:r>
          </a:p>
          <a:p>
            <a:pPr marL="0" indent="0" algn="ctr">
              <a:buNone/>
            </a:pPr>
            <a:r>
              <a:rPr lang="en-US" sz="3200" dirty="0">
                <a:latin typeface="Arabic Typesetting" panose="03020402040406030203" pitchFamily="66" charset="-78"/>
                <a:cs typeface="Arabic Typesetting" panose="03020402040406030203" pitchFamily="66" charset="-78"/>
              </a:rPr>
              <a:t>“If you know the enemy and know yourself, you need not fear the result of a hundred battles.” ― Sun Tzu, The Art of War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105141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D460-7C74-43C5-A882-3184E694C804}"/>
              </a:ext>
            </a:extLst>
          </p:cNvPr>
          <p:cNvSpPr>
            <a:spLocks noGrp="1"/>
          </p:cNvSpPr>
          <p:nvPr>
            <p:ph type="title"/>
          </p:nvPr>
        </p:nvSpPr>
        <p:spPr/>
        <p:txBody>
          <a:bodyPr>
            <a:normAutofit/>
          </a:bodyPr>
          <a:lstStyle/>
          <a:p>
            <a:pPr algn="ctr"/>
            <a:r>
              <a:rPr lang="en-US" cap="none" dirty="0">
                <a:latin typeface="Monotype Corsiva" panose="03010101010201010101" pitchFamily="66" charset="0"/>
              </a:rPr>
              <a:t>What are the Patterns Found in the Narratives about those of power &amp; Position who have permitted this pervasive abuse?</a:t>
            </a:r>
          </a:p>
        </p:txBody>
      </p:sp>
      <p:sp>
        <p:nvSpPr>
          <p:cNvPr id="3" name="Content Placeholder 2">
            <a:extLst>
              <a:ext uri="{FF2B5EF4-FFF2-40B4-BE49-F238E27FC236}">
                <a16:creationId xmlns:a16="http://schemas.microsoft.com/office/drawing/2014/main" id="{71CE9FD1-DDB9-4181-901C-6ADCFDD996C7}"/>
              </a:ext>
            </a:extLst>
          </p:cNvPr>
          <p:cNvSpPr>
            <a:spLocks noGrp="1"/>
          </p:cNvSpPr>
          <p:nvPr>
            <p:ph idx="1"/>
          </p:nvPr>
        </p:nvSpPr>
        <p:spPr>
          <a:xfrm>
            <a:off x="915751" y="1803401"/>
            <a:ext cx="10360501" cy="4978399"/>
          </a:xfrm>
        </p:spPr>
        <p:txBody>
          <a:bodyPr>
            <a:noAutofit/>
          </a:bodyPr>
          <a:lstStyle/>
          <a:p>
            <a:pPr marL="0" indent="0">
              <a:buNone/>
            </a:pPr>
            <a:endParaRPr lang="en-US" sz="2400" dirty="0"/>
          </a:p>
          <a:p>
            <a:pPr marL="0" indent="0" algn="ctr">
              <a:buNone/>
            </a:pPr>
            <a:r>
              <a:rPr lang="en-US" sz="3600" dirty="0">
                <a:latin typeface="Arabic Typesetting" panose="03020402040406030203" pitchFamily="66" charset="-78"/>
                <a:cs typeface="Arabic Typesetting" panose="03020402040406030203" pitchFamily="66" charset="-78"/>
              </a:rPr>
              <a:t>1.) Greater fear of breaking “</a:t>
            </a:r>
            <a:r>
              <a:rPr lang="en-US" sz="3600" dirty="0" err="1">
                <a:latin typeface="Arabic Typesetting" panose="03020402040406030203" pitchFamily="66" charset="-78"/>
                <a:cs typeface="Arabic Typesetting" panose="03020402040406030203" pitchFamily="66" charset="-78"/>
              </a:rPr>
              <a:t>omerta</a:t>
            </a:r>
            <a:r>
              <a:rPr lang="en-US" sz="3600" dirty="0">
                <a:latin typeface="Arabic Typesetting" panose="03020402040406030203" pitchFamily="66" charset="-78"/>
                <a:cs typeface="Arabic Typesetting" panose="03020402040406030203" pitchFamily="66" charset="-78"/>
              </a:rPr>
              <a:t>” and of the truth under their </a:t>
            </a:r>
            <a:r>
              <a:rPr lang="en-US" sz="3600" dirty="0" err="1">
                <a:latin typeface="Arabic Typesetting" panose="03020402040406030203" pitchFamily="66" charset="-78"/>
                <a:cs typeface="Arabic Typesetting" panose="03020402040406030203" pitchFamily="66" charset="-78"/>
              </a:rPr>
              <a:t>sheparding</a:t>
            </a:r>
            <a:r>
              <a:rPr lang="en-US" sz="3600" dirty="0">
                <a:latin typeface="Arabic Typesetting" panose="03020402040406030203" pitchFamily="66" charset="-78"/>
                <a:cs typeface="Arabic Typesetting" panose="03020402040406030203" pitchFamily="66" charset="-78"/>
              </a:rPr>
              <a:t> leading to the potential loss of their power and position.</a:t>
            </a:r>
          </a:p>
          <a:p>
            <a:pPr marL="0" indent="0" algn="ctr">
              <a:buNone/>
            </a:pPr>
            <a:r>
              <a:rPr lang="en-US" sz="3600" dirty="0">
                <a:latin typeface="Arabic Typesetting" panose="03020402040406030203" pitchFamily="66" charset="-78"/>
                <a:cs typeface="Arabic Typesetting" panose="03020402040406030203" pitchFamily="66" charset="-78"/>
              </a:rPr>
              <a:t>2.) They share similar depravities as the priest predator </a:t>
            </a:r>
          </a:p>
          <a:p>
            <a:pPr marL="0" indent="0" algn="ctr">
              <a:buNone/>
            </a:pPr>
            <a:r>
              <a:rPr lang="en-US" sz="3600" dirty="0">
                <a:latin typeface="Arabic Typesetting" panose="03020402040406030203" pitchFamily="66" charset="-78"/>
                <a:cs typeface="Arabic Typesetting" panose="03020402040406030203" pitchFamily="66" charset="-78"/>
              </a:rPr>
              <a:t>3.) They demonstrate a clerical narcissism. Narcissism defined as “a mental disorder in which people have an inflated sense of their own importance and a deep need for admiration.”  </a:t>
            </a:r>
            <a:r>
              <a:rPr lang="en-US" sz="3600" i="1" dirty="0">
                <a:latin typeface="Arabic Typesetting" panose="03020402040406030203" pitchFamily="66" charset="-78"/>
                <a:cs typeface="Arabic Typesetting" panose="03020402040406030203" pitchFamily="66" charset="-78"/>
              </a:rPr>
              <a:t>The Mayo Clinic research group </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4622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F851-2720-4529-BB86-35150D25B6B8}"/>
              </a:ext>
            </a:extLst>
          </p:cNvPr>
          <p:cNvSpPr>
            <a:spLocks noGrp="1"/>
          </p:cNvSpPr>
          <p:nvPr>
            <p:ph type="title"/>
          </p:nvPr>
        </p:nvSpPr>
        <p:spPr>
          <a:xfrm>
            <a:off x="644577" y="482600"/>
            <a:ext cx="10633024" cy="1219200"/>
          </a:xfrm>
        </p:spPr>
        <p:txBody>
          <a:bodyPr>
            <a:normAutofit/>
          </a:bodyPr>
          <a:lstStyle/>
          <a:p>
            <a:pPr algn="ctr"/>
            <a:r>
              <a:rPr lang="en-US" sz="4000" cap="none" dirty="0">
                <a:solidFill>
                  <a:prstClr val="white"/>
                </a:solidFill>
                <a:latin typeface="Monotype Corsiva" panose="03010101010201010101" pitchFamily="66" charset="0"/>
                <a:cs typeface="MV Boli" panose="02000500030200090000" pitchFamily="2" charset="0"/>
              </a:rPr>
              <a:t>What does the Research tell us and where does it lead us?</a:t>
            </a:r>
            <a:endParaRPr lang="en-US" sz="4000" cap="none"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0645D17C-A792-46D0-9033-64161E7CB508}"/>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Clergy abuse is, at the core, an inability to establish, maintain, and enjoy the healthy sexual boundaries…….</a:t>
            </a:r>
          </a:p>
          <a:p>
            <a:pP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The First Sin was a sin of crossing a boundary……”Do Not Eat”</a:t>
            </a:r>
          </a:p>
          <a:p>
            <a:pPr>
              <a:buFont typeface="Wingdings" panose="05000000000000000000" pitchFamily="2" charset="2"/>
              <a:buChar char="ü"/>
            </a:pPr>
            <a:r>
              <a:rPr lang="en-US" sz="3200" dirty="0">
                <a:latin typeface="Arabic Typesetting" panose="03020402040406030203" pitchFamily="66" charset="-78"/>
                <a:cs typeface="Arabic Typesetting" panose="03020402040406030203" pitchFamily="66" charset="-78"/>
              </a:rPr>
              <a:t>We see portrayed the loss of a healthy self-concept  and consequently seeking to fill the emotional void ….. Loneliness, Lack of Worth, Inadequacy, Rejection, Impotent, Safety, Lack of Sense of Self…..</a:t>
            </a:r>
          </a:p>
          <a:p>
            <a:pPr marL="0" indent="0">
              <a:buNone/>
            </a:pPr>
            <a:r>
              <a:rPr lang="en-US" sz="3200" b="1" baseline="30000" dirty="0">
                <a:latin typeface="Arabic Typesetting" panose="03020402040406030203" pitchFamily="66" charset="-78"/>
                <a:cs typeface="Arabic Typesetting" panose="03020402040406030203" pitchFamily="66" charset="-78"/>
              </a:rPr>
              <a:t>30 </a:t>
            </a:r>
            <a:r>
              <a:rPr lang="en-US" sz="3200" dirty="0">
                <a:latin typeface="Arabic Typesetting" panose="03020402040406030203" pitchFamily="66" charset="-78"/>
                <a:cs typeface="Arabic Typesetting" panose="03020402040406030203" pitchFamily="66" charset="-78"/>
              </a:rPr>
              <a:t>Love the Lord your God with all your heart, with all your soul, with all your mind, and with all your strength.’ </a:t>
            </a:r>
            <a:r>
              <a:rPr lang="en-US" sz="3200" b="1" baseline="30000" dirty="0">
                <a:latin typeface="Arabic Typesetting" panose="03020402040406030203" pitchFamily="66" charset="-78"/>
                <a:cs typeface="Arabic Typesetting" panose="03020402040406030203" pitchFamily="66" charset="-78"/>
              </a:rPr>
              <a:t>31 </a:t>
            </a:r>
            <a:r>
              <a:rPr lang="en-US" sz="3200" dirty="0">
                <a:latin typeface="Arabic Typesetting" panose="03020402040406030203" pitchFamily="66" charset="-78"/>
                <a:cs typeface="Arabic Typesetting" panose="03020402040406030203" pitchFamily="66" charset="-78"/>
              </a:rPr>
              <a:t>The second most important commandment is this: ‘Love your neighbor </a:t>
            </a:r>
            <a:r>
              <a:rPr lang="en-US" sz="3200" b="1" i="1" u="sng" dirty="0">
                <a:latin typeface="Arabic Typesetting" panose="03020402040406030203" pitchFamily="66" charset="-78"/>
                <a:cs typeface="Arabic Typesetting" panose="03020402040406030203" pitchFamily="66" charset="-78"/>
              </a:rPr>
              <a:t>as you love yourself</a:t>
            </a:r>
            <a:r>
              <a:rPr lang="en-US" sz="3200" dirty="0">
                <a:latin typeface="Arabic Typesetting" panose="03020402040406030203" pitchFamily="66" charset="-78"/>
                <a:cs typeface="Arabic Typesetting" panose="03020402040406030203" pitchFamily="66" charset="-78"/>
              </a:rPr>
              <a:t>.’ There is no other commandment more important than these two.” Mark 12:30-31 Good News Translation (GNT)</a:t>
            </a:r>
          </a:p>
          <a:p>
            <a:endParaRPr lang="en-US" dirty="0"/>
          </a:p>
          <a:p>
            <a:endParaRPr lang="en-US" dirty="0"/>
          </a:p>
        </p:txBody>
      </p:sp>
    </p:spTree>
    <p:extLst>
      <p:ext uri="{BB962C8B-B14F-4D97-AF65-F5344CB8AC3E}">
        <p14:creationId xmlns:p14="http://schemas.microsoft.com/office/powerpoint/2010/main" val="186649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9323-AD4D-46B3-9E73-32F98DA6089E}"/>
              </a:ext>
            </a:extLst>
          </p:cNvPr>
          <p:cNvSpPr>
            <a:spLocks noGrp="1"/>
          </p:cNvSpPr>
          <p:nvPr>
            <p:ph type="title"/>
          </p:nvPr>
        </p:nvSpPr>
        <p:spPr>
          <a:xfrm>
            <a:off x="754380" y="708661"/>
            <a:ext cx="10641330" cy="845819"/>
          </a:xfrm>
        </p:spPr>
        <p:txBody>
          <a:bodyPr/>
          <a:lstStyle/>
          <a:p>
            <a:r>
              <a:rPr lang="en-US" sz="4800" cap="none" dirty="0">
                <a:solidFill>
                  <a:prstClr val="white"/>
                </a:solidFill>
                <a:latin typeface="Monotype Corsiva" panose="03010101010201010101" pitchFamily="66" charset="0"/>
              </a:rPr>
              <a:t>The Pathway from Priest to Predator</a:t>
            </a:r>
            <a:endParaRPr lang="en-US" dirty="0"/>
          </a:p>
        </p:txBody>
      </p:sp>
      <p:sp>
        <p:nvSpPr>
          <p:cNvPr id="3" name="Text Placeholder 2">
            <a:extLst>
              <a:ext uri="{FF2B5EF4-FFF2-40B4-BE49-F238E27FC236}">
                <a16:creationId xmlns:a16="http://schemas.microsoft.com/office/drawing/2014/main" id="{22C1D6A5-F2CE-407D-ACB5-8EB00C97C20B}"/>
              </a:ext>
            </a:extLst>
          </p:cNvPr>
          <p:cNvSpPr>
            <a:spLocks noGrp="1"/>
          </p:cNvSpPr>
          <p:nvPr>
            <p:ph type="body" idx="1"/>
          </p:nvPr>
        </p:nvSpPr>
        <p:spPr>
          <a:xfrm>
            <a:off x="1219201" y="1554481"/>
            <a:ext cx="9753600" cy="5052060"/>
          </a:xfrm>
        </p:spPr>
        <p:txBody>
          <a:bodyPr/>
          <a:lstStyle/>
          <a:p>
            <a:r>
              <a:rPr lang="en-US" dirty="0"/>
              <a:t>Welcome……</a:t>
            </a:r>
          </a:p>
          <a:p>
            <a:endParaRPr lang="en-US" dirty="0"/>
          </a:p>
          <a:p>
            <a:r>
              <a:rPr lang="en-US" dirty="0"/>
              <a:t>We are told that ….”the Truth Hurts…..</a:t>
            </a:r>
          </a:p>
          <a:p>
            <a:endParaRPr lang="en-US" dirty="0"/>
          </a:p>
          <a:p>
            <a:pPr lvl="0">
              <a:buClr>
                <a:srgbClr val="BCB49E"/>
              </a:buClr>
            </a:pPr>
            <a:r>
              <a:rPr lang="en-US" sz="4000" b="1" baseline="30000" dirty="0">
                <a:solidFill>
                  <a:prstClr val="white"/>
                </a:solidFill>
                <a:latin typeface="Arabic Typesetting" panose="03020402040406030203" pitchFamily="66" charset="-78"/>
                <a:cs typeface="Arabic Typesetting" panose="03020402040406030203" pitchFamily="66" charset="-78"/>
              </a:rPr>
              <a:t>“</a:t>
            </a:r>
            <a:r>
              <a:rPr lang="en-US" sz="4000" dirty="0">
                <a:solidFill>
                  <a:prstClr val="white"/>
                </a:solidFill>
                <a:latin typeface="Arabic Typesetting" panose="03020402040406030203" pitchFamily="66" charset="-78"/>
                <a:cs typeface="Arabic Typesetting" panose="03020402040406030203" pitchFamily="66" charset="-78"/>
              </a:rPr>
              <a:t>We must no longer be children, tossed to and </a:t>
            </a:r>
            <a:r>
              <a:rPr lang="en-US" sz="4000" dirty="0" err="1">
                <a:solidFill>
                  <a:prstClr val="white"/>
                </a:solidFill>
                <a:latin typeface="Arabic Typesetting" panose="03020402040406030203" pitchFamily="66" charset="-78"/>
                <a:cs typeface="Arabic Typesetting" panose="03020402040406030203" pitchFamily="66" charset="-78"/>
              </a:rPr>
              <a:t>fro</a:t>
            </a:r>
            <a:r>
              <a:rPr lang="en-US" sz="4000" dirty="0">
                <a:solidFill>
                  <a:prstClr val="white"/>
                </a:solidFill>
                <a:latin typeface="Arabic Typesetting" panose="03020402040406030203" pitchFamily="66" charset="-78"/>
                <a:cs typeface="Arabic Typesetting" panose="03020402040406030203" pitchFamily="66" charset="-78"/>
              </a:rPr>
              <a:t> and blown about by every wind of doctrine, by people’s trickery, by their craftiness in deceitful scheming. </a:t>
            </a:r>
            <a:r>
              <a:rPr lang="en-US" sz="4000" b="1" baseline="30000" dirty="0">
                <a:solidFill>
                  <a:prstClr val="white"/>
                </a:solidFill>
                <a:latin typeface="Arabic Typesetting" panose="03020402040406030203" pitchFamily="66" charset="-78"/>
                <a:cs typeface="Arabic Typesetting" panose="03020402040406030203" pitchFamily="66" charset="-78"/>
              </a:rPr>
              <a:t>15 </a:t>
            </a:r>
            <a:r>
              <a:rPr lang="en-US" sz="4000" dirty="0">
                <a:solidFill>
                  <a:prstClr val="white"/>
                </a:solidFill>
                <a:latin typeface="Arabic Typesetting" panose="03020402040406030203" pitchFamily="66" charset="-78"/>
                <a:cs typeface="Arabic Typesetting" panose="03020402040406030203" pitchFamily="66" charset="-78"/>
              </a:rPr>
              <a:t>But speaking the truth in love, we must grow up in every way into him who is the head, into Christ” </a:t>
            </a:r>
            <a:r>
              <a:rPr lang="en-US" dirty="0">
                <a:solidFill>
                  <a:prstClr val="white"/>
                </a:solidFill>
                <a:latin typeface="Arabic Typesetting" panose="03020402040406030203" pitchFamily="66" charset="-78"/>
                <a:cs typeface="Arabic Typesetting" panose="03020402040406030203" pitchFamily="66" charset="-78"/>
              </a:rPr>
              <a:t>Ephesians 4:14-15 (NRSVCE)</a:t>
            </a:r>
            <a:r>
              <a:rPr lang="en-US" dirty="0">
                <a:solidFill>
                  <a:prstClr val="white"/>
                </a:solidFill>
              </a:rPr>
              <a:t> </a:t>
            </a:r>
          </a:p>
          <a:p>
            <a:endParaRPr lang="en-US" dirty="0"/>
          </a:p>
        </p:txBody>
      </p:sp>
    </p:spTree>
    <p:extLst>
      <p:ext uri="{BB962C8B-B14F-4D97-AF65-F5344CB8AC3E}">
        <p14:creationId xmlns:p14="http://schemas.microsoft.com/office/powerpoint/2010/main" val="354340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7E1F-D427-49C8-9A8F-1D8BDF4DB102}"/>
              </a:ext>
            </a:extLst>
          </p:cNvPr>
          <p:cNvSpPr>
            <a:spLocks noGrp="1"/>
          </p:cNvSpPr>
          <p:nvPr>
            <p:ph type="title"/>
          </p:nvPr>
        </p:nvSpPr>
        <p:spPr>
          <a:xfrm>
            <a:off x="914401" y="482600"/>
            <a:ext cx="10363200" cy="1001426"/>
          </a:xfrm>
        </p:spPr>
        <p:txBody>
          <a:bodyPr>
            <a:normAutofit/>
          </a:bodyPr>
          <a:lstStyle/>
          <a:p>
            <a:pPr algn="ctr"/>
            <a:r>
              <a:rPr lang="en-US" cap="none" dirty="0">
                <a:solidFill>
                  <a:prstClr val="white"/>
                </a:solidFill>
                <a:latin typeface="Monotype Corsiva" panose="03010101010201010101" pitchFamily="66" charset="0"/>
                <a:cs typeface="MV Boli" panose="02000500030200090000" pitchFamily="2" charset="0"/>
              </a:rPr>
              <a:t>What does the Research tell us and where does it lead us?</a:t>
            </a:r>
            <a:endParaRPr lang="en-US" cap="none" dirty="0">
              <a:latin typeface="Monotype Corsiva" panose="03010101010201010101" pitchFamily="66" charset="0"/>
            </a:endParaRPr>
          </a:p>
        </p:txBody>
      </p:sp>
      <p:sp>
        <p:nvSpPr>
          <p:cNvPr id="3" name="Content Placeholder 2">
            <a:extLst>
              <a:ext uri="{FF2B5EF4-FFF2-40B4-BE49-F238E27FC236}">
                <a16:creationId xmlns:a16="http://schemas.microsoft.com/office/drawing/2014/main" id="{A450DFA2-213F-43E3-955F-A5220D9902CB}"/>
              </a:ext>
            </a:extLst>
          </p:cNvPr>
          <p:cNvSpPr>
            <a:spLocks noGrp="1"/>
          </p:cNvSpPr>
          <p:nvPr>
            <p:ph idx="1"/>
          </p:nvPr>
        </p:nvSpPr>
        <p:spPr/>
        <p:txBody>
          <a:bodyPr>
            <a:normAutofit/>
          </a:bodyPr>
          <a:lstStyle/>
          <a:p>
            <a:pPr>
              <a:buFont typeface="Wingdings" panose="05000000000000000000" pitchFamily="2" charset="2"/>
              <a:buChar char="ü"/>
            </a:pPr>
            <a:r>
              <a:rPr lang="en-US" dirty="0">
                <a:latin typeface="Arabic Typesetting" panose="03020402040406030203" pitchFamily="66" charset="-78"/>
                <a:cs typeface="Arabic Typesetting" panose="03020402040406030203" pitchFamily="66" charset="-78"/>
              </a:rPr>
              <a:t>The Pathway of the Clergy Offender reveals now a very unhealthy model of developing psychologically intact, emotionally integrated, mature men and women who posses a self-concept that is devoid of neediness and capable of secure attachment relationships. </a:t>
            </a:r>
          </a:p>
          <a:p>
            <a:pPr marL="0" indent="0">
              <a:buNone/>
            </a:pPr>
            <a:endParaRPr lang="en-US" dirty="0">
              <a:latin typeface="Arabic Typesetting" panose="03020402040406030203" pitchFamily="66" charset="-78"/>
              <a:cs typeface="Arabic Typesetting" panose="03020402040406030203" pitchFamily="66" charset="-78"/>
            </a:endParaRPr>
          </a:p>
          <a:p>
            <a:pPr>
              <a:buFont typeface="Wingdings" panose="05000000000000000000" pitchFamily="2" charset="2"/>
              <a:buChar char="ü"/>
            </a:pPr>
            <a:r>
              <a:rPr lang="en-US" dirty="0">
                <a:latin typeface="Arabic Typesetting" panose="03020402040406030203" pitchFamily="66" charset="-78"/>
                <a:cs typeface="Arabic Typesetting" panose="03020402040406030203" pitchFamily="66" charset="-78"/>
              </a:rPr>
              <a:t>Successful commitment to a lifestyle choice of celibacy and sexual abstinence requires first a healthy individual capable of maintaining demands of the vocation. The difference between a healthy legacy and a legacy of shame, between the sinner and the saint, is that a healthy individual, free from emotional neediness,  is able to be open in obedience to the Holy Spirit’s call where as for the unhealthy individual their primary obedience is to meeting their compelling neediness and they cannot be open to the call of the Holy Spirit. </a:t>
            </a:r>
          </a:p>
          <a:p>
            <a:endParaRPr lang="en-US" dirty="0"/>
          </a:p>
        </p:txBody>
      </p:sp>
    </p:spTree>
    <p:extLst>
      <p:ext uri="{BB962C8B-B14F-4D97-AF65-F5344CB8AC3E}">
        <p14:creationId xmlns:p14="http://schemas.microsoft.com/office/powerpoint/2010/main" val="3191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8A24-0BEE-4FFF-888D-0CC8C678E3D4}"/>
              </a:ext>
            </a:extLst>
          </p:cNvPr>
          <p:cNvSpPr>
            <a:spLocks noGrp="1"/>
          </p:cNvSpPr>
          <p:nvPr>
            <p:ph type="title"/>
          </p:nvPr>
        </p:nvSpPr>
        <p:spPr>
          <a:xfrm>
            <a:off x="914401" y="432831"/>
            <a:ext cx="10363200" cy="763421"/>
          </a:xfrm>
        </p:spPr>
        <p:txBody>
          <a:bodyPr>
            <a:noAutofit/>
          </a:bodyPr>
          <a:lstStyle/>
          <a:p>
            <a:pPr algn="ctr"/>
            <a:r>
              <a:rPr lang="en-US" sz="4800" cap="none" dirty="0">
                <a:latin typeface="Monotype Corsiva" panose="03010101010201010101" pitchFamily="66" charset="0"/>
              </a:rPr>
              <a:t>The Keys to change and Renewal </a:t>
            </a:r>
          </a:p>
        </p:txBody>
      </p:sp>
      <p:sp>
        <p:nvSpPr>
          <p:cNvPr id="3" name="Content Placeholder 2">
            <a:extLst>
              <a:ext uri="{FF2B5EF4-FFF2-40B4-BE49-F238E27FC236}">
                <a16:creationId xmlns:a16="http://schemas.microsoft.com/office/drawing/2014/main" id="{51326938-C633-4AB9-97AB-488CB2946030}"/>
              </a:ext>
            </a:extLst>
          </p:cNvPr>
          <p:cNvSpPr>
            <a:spLocks noGrp="1"/>
          </p:cNvSpPr>
          <p:nvPr>
            <p:ph idx="1"/>
          </p:nvPr>
        </p:nvSpPr>
        <p:spPr>
          <a:xfrm>
            <a:off x="914401" y="1070044"/>
            <a:ext cx="10363200" cy="4173166"/>
          </a:xfrm>
        </p:spPr>
        <p:txBody>
          <a:bodyPr>
            <a:normAutofit/>
          </a:bodyPr>
          <a:lstStyle/>
          <a:p>
            <a:pPr lvl="0">
              <a:buClr>
                <a:srgbClr val="BCB49E"/>
              </a:buClr>
            </a:pPr>
            <a:r>
              <a:rPr lang="en-US" sz="3200" dirty="0">
                <a:solidFill>
                  <a:prstClr val="white"/>
                </a:solidFill>
                <a:latin typeface="Arabic Typesetting" panose="03020402040406030203" pitchFamily="66" charset="-78"/>
                <a:cs typeface="Arabic Typesetting" panose="03020402040406030203" pitchFamily="66" charset="-78"/>
              </a:rPr>
              <a:t>Fact- there will always exists threats to children and other </a:t>
            </a:r>
            <a:r>
              <a:rPr lang="en-US" sz="3200" dirty="0" err="1">
                <a:solidFill>
                  <a:prstClr val="white"/>
                </a:solidFill>
                <a:latin typeface="Arabic Typesetting" panose="03020402040406030203" pitchFamily="66" charset="-78"/>
                <a:cs typeface="Arabic Typesetting" panose="03020402040406030203" pitchFamily="66" charset="-78"/>
              </a:rPr>
              <a:t>vulnerables</a:t>
            </a:r>
            <a:endParaRPr lang="en-US" sz="3200" dirty="0">
              <a:solidFill>
                <a:prstClr val="white"/>
              </a:solidFill>
              <a:latin typeface="Arabic Typesetting" panose="03020402040406030203" pitchFamily="66" charset="-78"/>
              <a:cs typeface="Arabic Typesetting" panose="03020402040406030203" pitchFamily="66" charset="-78"/>
            </a:endParaRPr>
          </a:p>
          <a:p>
            <a:pPr lvl="0">
              <a:buClr>
                <a:srgbClr val="BCB49E"/>
              </a:buClr>
            </a:pPr>
            <a:r>
              <a:rPr lang="en-US" sz="3200" dirty="0">
                <a:solidFill>
                  <a:prstClr val="white"/>
                </a:solidFill>
                <a:latin typeface="Arabic Typesetting" panose="03020402040406030203" pitchFamily="66" charset="-78"/>
                <a:cs typeface="Arabic Typesetting" panose="03020402040406030203" pitchFamily="66" charset="-78"/>
              </a:rPr>
              <a:t>The vocational pathway must reflect a new, healthier understanding of the priesthood and religious life, if, the pathway from priest to predator is to be destroyed.</a:t>
            </a:r>
            <a:endParaRPr lang="en-US" sz="3200" dirty="0">
              <a:latin typeface="Arabic Typesetting" panose="03020402040406030203" pitchFamily="66" charset="-78"/>
              <a:cs typeface="Arabic Typesetting" panose="03020402040406030203" pitchFamily="66" charset="-78"/>
            </a:endParaRPr>
          </a:p>
          <a:p>
            <a:r>
              <a:rPr lang="en-US" sz="3200" dirty="0">
                <a:latin typeface="Arabic Typesetting" panose="03020402040406030203" pitchFamily="66" charset="-78"/>
                <a:cs typeface="Arabic Typesetting" panose="03020402040406030203" pitchFamily="66" charset="-78"/>
              </a:rPr>
              <a:t>How? Most hopeful pattern occurring is the age of ordination has increased from mid 20’s in 1980’s to now approaching 35 years old. The current candidates reflect 63% completed a non-seminarian college with 23% possessing a graduate degree upon entering the seminary….why is this hopeful?</a:t>
            </a:r>
          </a:p>
        </p:txBody>
      </p:sp>
      <p:pic>
        <p:nvPicPr>
          <p:cNvPr id="11" name="Picture 10">
            <a:extLst>
              <a:ext uri="{FF2B5EF4-FFF2-40B4-BE49-F238E27FC236}">
                <a16:creationId xmlns:a16="http://schemas.microsoft.com/office/drawing/2014/main" id="{DAAD9B2D-DCB6-40D5-81FA-C036465EFD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238687" y="5087566"/>
            <a:ext cx="2714626" cy="1770434"/>
          </a:xfrm>
          <a:prstGeom prst="rect">
            <a:avLst/>
          </a:prstGeom>
        </p:spPr>
      </p:pic>
    </p:spTree>
    <p:extLst>
      <p:ext uri="{BB962C8B-B14F-4D97-AF65-F5344CB8AC3E}">
        <p14:creationId xmlns:p14="http://schemas.microsoft.com/office/powerpoint/2010/main" val="27233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5751" y="482600"/>
            <a:ext cx="10360501" cy="889000"/>
          </a:xfrm>
        </p:spPr>
        <p:txBody>
          <a:bodyPr/>
          <a:lstStyle/>
          <a:p>
            <a:pPr algn="ctr"/>
            <a:r>
              <a:rPr lang="en-US" dirty="0">
                <a:latin typeface="Mongolian Baiti" panose="03000500000000000000" pitchFamily="66" charset="0"/>
                <a:cs typeface="Mongolian Baiti" panose="03000500000000000000" pitchFamily="66" charset="0"/>
              </a:rPr>
              <a:t>Keys to Change</a:t>
            </a:r>
          </a:p>
        </p:txBody>
      </p:sp>
      <p:pic>
        <p:nvPicPr>
          <p:cNvPr id="3" name="Content Placeholder 2">
            <a:extLst>
              <a:ext uri="{FF2B5EF4-FFF2-40B4-BE49-F238E27FC236}">
                <a16:creationId xmlns:a16="http://schemas.microsoft.com/office/drawing/2014/main" id="{FA7E23F5-8C9D-4FE7-AE78-6DD1AEAA12F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406328" y="380999"/>
            <a:ext cx="2420911" cy="3628869"/>
          </a:xfrm>
          <a:ln>
            <a:solidFill>
              <a:schemeClr val="bg1"/>
            </a:solidFill>
          </a:ln>
        </p:spPr>
      </p:pic>
      <p:sp>
        <p:nvSpPr>
          <p:cNvPr id="7" name="Content Placeholder 6">
            <a:extLst>
              <a:ext uri="{FF2B5EF4-FFF2-40B4-BE49-F238E27FC236}">
                <a16:creationId xmlns:a16="http://schemas.microsoft.com/office/drawing/2014/main" id="{881471A2-FA8F-41D8-93A0-D87B4ED39874}"/>
              </a:ext>
            </a:extLst>
          </p:cNvPr>
          <p:cNvSpPr>
            <a:spLocks noGrp="1"/>
          </p:cNvSpPr>
          <p:nvPr>
            <p:ph sz="half" idx="2"/>
          </p:nvPr>
        </p:nvSpPr>
        <p:spPr>
          <a:xfrm>
            <a:off x="662353" y="1524001"/>
            <a:ext cx="8938848" cy="4749801"/>
          </a:xfrm>
        </p:spPr>
        <p:txBody>
          <a:bodyPr>
            <a:normAutofit lnSpcReduction="10000"/>
          </a:bodyPr>
          <a:lstStyle/>
          <a:p>
            <a:pPr>
              <a:buFont typeface="Cambria" panose="02040503050406030204" pitchFamily="18" charset="0"/>
              <a:buChar char="†"/>
            </a:pPr>
            <a:r>
              <a:rPr lang="en-US" sz="2000" dirty="0"/>
              <a:t>"The paradigm change is (that) society and the church are aware of the primacy of the victim, and all other issues stem from that. Previously, I think that the model was to review what had happened and see what you do with the priest. Now, the first thing is attending to the victim and ... the priest who committed the crime is judged by the authorities.”                                   </a:t>
            </a:r>
            <a:r>
              <a:rPr lang="en-US" sz="2000" i="1" dirty="0"/>
              <a:t>Archbishop Rogelio Cabrera Lopez of Monterrey</a:t>
            </a:r>
          </a:p>
          <a:p>
            <a:pPr>
              <a:buFont typeface="Cambria" panose="02040503050406030204" pitchFamily="18" charset="0"/>
              <a:buChar char="†"/>
            </a:pPr>
            <a:r>
              <a:rPr lang="en-US" sz="2000" i="1" dirty="0"/>
              <a:t>“21 Points of Action for Pope Francis”  Presented by Ending Clergy Abuse (ECA) and BishopAccountability.org.                                                                                              (</a:t>
            </a:r>
            <a:r>
              <a:rPr lang="en-US" sz="2000" i="1" dirty="0">
                <a:hlinkClick r:id="rId4"/>
              </a:rPr>
              <a:t>https://www.ecaglobal.org/ecas-21-point-action-plan/</a:t>
            </a:r>
            <a:r>
              <a:rPr lang="en-US" sz="2000" i="1" dirty="0"/>
              <a:t>)</a:t>
            </a:r>
          </a:p>
          <a:p>
            <a:pPr marL="674370" lvl="1" indent="-400050">
              <a:buFont typeface="+mj-lt"/>
              <a:buAutoNum type="romanLcPeriod"/>
            </a:pPr>
            <a:r>
              <a:rPr lang="en-US" sz="1600" i="1" dirty="0"/>
              <a:t>Immediately enact into universal canon law: Any cleric who has been found guilty of even a single act of child sexual abuse, no matter when the act occurred, will immediately be removed from ministry and permanently removed from the priesthood.</a:t>
            </a:r>
          </a:p>
          <a:p>
            <a:pPr marL="674370" lvl="1" indent="-400050">
              <a:buFont typeface="+mj-lt"/>
              <a:buAutoNum type="romanLcPeriod"/>
            </a:pPr>
            <a:r>
              <a:rPr lang="en-US" sz="1600" i="1" dirty="0"/>
              <a:t>Immediately enact into universal canon law: Any bishop or religious superior who has covered up or facilitated the sexual abuse of children will immediately be removed from his position of authority and permanently removed from the priesthood.</a:t>
            </a:r>
          </a:p>
          <a:p>
            <a:pPr marL="674370" lvl="1" indent="-400050">
              <a:buFont typeface="+mj-lt"/>
              <a:buAutoNum type="romanLcPeriod"/>
            </a:pPr>
            <a:r>
              <a:rPr lang="en-US" sz="1600" i="1" dirty="0"/>
              <a:t>Prohibit the destruction of abuse-related files, and immediately turn these files over to civil authorities.</a:t>
            </a:r>
          </a:p>
          <a:p>
            <a:pPr>
              <a:buFont typeface="Cambria" panose="02040503050406030204" pitchFamily="18" charset="0"/>
              <a:buChar char="†"/>
            </a:pPr>
            <a:endParaRPr lang="en-US" sz="2000" i="1" dirty="0"/>
          </a:p>
          <a:p>
            <a:endParaRPr lang="en-US" dirty="0"/>
          </a:p>
          <a:p>
            <a:endParaRPr lang="en-US" dirty="0"/>
          </a:p>
        </p:txBody>
      </p:sp>
      <p:pic>
        <p:nvPicPr>
          <p:cNvPr id="6" name="Graphic 5" descr="Parent and Child">
            <a:extLst>
              <a:ext uri="{FF2B5EF4-FFF2-40B4-BE49-F238E27FC236}">
                <a16:creationId xmlns:a16="http://schemas.microsoft.com/office/drawing/2014/main" id="{FECA19A7-22E1-4680-AFBC-8B3C2596D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01201" y="2353456"/>
            <a:ext cx="914400" cy="1545445"/>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9E22-1B3D-4FF4-8E5F-2270737ED9F5}"/>
              </a:ext>
            </a:extLst>
          </p:cNvPr>
          <p:cNvSpPr>
            <a:spLocks noGrp="1"/>
          </p:cNvSpPr>
          <p:nvPr>
            <p:ph type="title"/>
          </p:nvPr>
        </p:nvSpPr>
        <p:spPr>
          <a:xfrm>
            <a:off x="915751" y="152400"/>
            <a:ext cx="10360501" cy="1295400"/>
          </a:xfrm>
        </p:spPr>
        <p:txBody>
          <a:bodyPr>
            <a:normAutofit/>
          </a:bodyPr>
          <a:lstStyle/>
          <a:p>
            <a:pPr algn="ctr"/>
            <a:r>
              <a:rPr lang="en-US" cap="none" dirty="0">
                <a:latin typeface="Monotype Corsiva" panose="03010101010201010101" pitchFamily="66" charset="0"/>
              </a:rPr>
              <a:t>For those protecting the vulnerable What is the most Common Pathway Leading to Child Sexual Abuse in the United States?</a:t>
            </a:r>
          </a:p>
        </p:txBody>
      </p:sp>
      <p:sp>
        <p:nvSpPr>
          <p:cNvPr id="3" name="Content Placeholder 2">
            <a:extLst>
              <a:ext uri="{FF2B5EF4-FFF2-40B4-BE49-F238E27FC236}">
                <a16:creationId xmlns:a16="http://schemas.microsoft.com/office/drawing/2014/main" id="{78EB8E61-91C5-4051-A490-99B8CDF6EC2E}"/>
              </a:ext>
            </a:extLst>
          </p:cNvPr>
          <p:cNvSpPr>
            <a:spLocks noGrp="1"/>
          </p:cNvSpPr>
          <p:nvPr>
            <p:ph idx="1"/>
          </p:nvPr>
        </p:nvSpPr>
        <p:spPr>
          <a:xfrm>
            <a:off x="457200" y="1524000"/>
            <a:ext cx="11353800" cy="5715000"/>
          </a:xfrm>
        </p:spPr>
        <p:txBody>
          <a:bodyPr>
            <a:normAutofit/>
          </a:bodyPr>
          <a:lstStyle/>
          <a:p>
            <a:r>
              <a:rPr lang="en-US" dirty="0">
                <a:latin typeface="Arabic Typesetting" panose="03020402040406030203" pitchFamily="66" charset="-78"/>
                <a:cs typeface="Arabic Typesetting" panose="03020402040406030203" pitchFamily="66" charset="-78"/>
              </a:rPr>
              <a:t>This year, one in 10 children under the age of 18 will be sexually abused in the United States….</a:t>
            </a:r>
          </a:p>
          <a:p>
            <a:r>
              <a:rPr lang="en-US" dirty="0">
                <a:latin typeface="Arabic Typesetting" panose="03020402040406030203" pitchFamily="66" charset="-78"/>
                <a:cs typeface="Arabic Typesetting" panose="03020402040406030203" pitchFamily="66" charset="-78"/>
              </a:rPr>
              <a:t>Statistically….where are you most likely to meet someone who has sexually offended against a vulnerable person?</a:t>
            </a:r>
          </a:p>
          <a:p>
            <a:r>
              <a:rPr lang="en-US" dirty="0">
                <a:latin typeface="Arabic Typesetting" panose="03020402040406030203" pitchFamily="66" charset="-78"/>
                <a:cs typeface="Arabic Typesetting" panose="03020402040406030203" pitchFamily="66" charset="-78"/>
              </a:rPr>
              <a:t>Statistically….where are you most likely to meet someone who has been sexually victimized?</a:t>
            </a:r>
          </a:p>
          <a:p>
            <a:r>
              <a:rPr lang="en-US" dirty="0">
                <a:latin typeface="Arabic Typesetting" panose="03020402040406030203" pitchFamily="66" charset="-78"/>
                <a:cs typeface="Arabic Typesetting" panose="03020402040406030203" pitchFamily="66" charset="-78"/>
              </a:rPr>
              <a:t> The family structure is either the single most effective defense against the predator or the single most dangerous conduit to abuse for children</a:t>
            </a:r>
          </a:p>
          <a:p>
            <a:r>
              <a:rPr lang="en-US" b="1" dirty="0">
                <a:latin typeface="Arabic Typesetting" panose="03020402040406030203" pitchFamily="66" charset="-78"/>
                <a:cs typeface="Arabic Typesetting" panose="03020402040406030203" pitchFamily="66" charset="-78"/>
              </a:rPr>
              <a:t>About four out of five abusers are the victims’ parents. </a:t>
            </a:r>
            <a:r>
              <a:rPr lang="en-US" dirty="0">
                <a:latin typeface="Arabic Typesetting" panose="03020402040406030203" pitchFamily="66" charset="-78"/>
                <a:cs typeface="Arabic Typesetting" panose="03020402040406030203" pitchFamily="66" charset="-78"/>
              </a:rPr>
              <a:t>A parent of the child victim was the perpetrator in 78.1%....90% of </a:t>
            </a:r>
            <a:r>
              <a:rPr lang="en-US" dirty="0" err="1">
                <a:latin typeface="Arabic Typesetting" panose="03020402040406030203" pitchFamily="66" charset="-78"/>
                <a:cs typeface="Arabic Typesetting" panose="03020402040406030203" pitchFamily="66" charset="-78"/>
              </a:rPr>
              <a:t>abusesers</a:t>
            </a:r>
            <a:r>
              <a:rPr lang="en-US" dirty="0">
                <a:latin typeface="Arabic Typesetting" panose="03020402040406030203" pitchFamily="66" charset="-78"/>
                <a:cs typeface="Arabic Typesetting" panose="03020402040406030203" pitchFamily="66" charset="-78"/>
              </a:rPr>
              <a:t> knew the child</a:t>
            </a:r>
          </a:p>
          <a:p>
            <a:r>
              <a:rPr lang="en-US" dirty="0">
                <a:latin typeface="Arabic Typesetting" panose="03020402040406030203" pitchFamily="66" charset="-78"/>
                <a:cs typeface="Arabic Typesetting" panose="03020402040406030203" pitchFamily="66" charset="-78"/>
              </a:rPr>
              <a:t>SO KEY IN YOUR WORK……as you are charged with protecting our </a:t>
            </a:r>
            <a:r>
              <a:rPr lang="en-US" dirty="0" err="1">
                <a:latin typeface="Arabic Typesetting" panose="03020402040406030203" pitchFamily="66" charset="-78"/>
                <a:cs typeface="Arabic Typesetting" panose="03020402040406030203" pitchFamily="66" charset="-78"/>
              </a:rPr>
              <a:t>vulnerables</a:t>
            </a:r>
            <a:r>
              <a:rPr lang="en-US" dirty="0">
                <a:latin typeface="Arabic Typesetting" panose="03020402040406030203" pitchFamily="66" charset="-78"/>
                <a:cs typeface="Arabic Typesetting" panose="03020402040406030203" pitchFamily="66" charset="-78"/>
              </a:rPr>
              <a:t> against one Identified Threat you are really equipping our vulnerable children and teens to be safe against other more present and likely threats….</a:t>
            </a:r>
          </a:p>
          <a:p>
            <a:endParaRPr lang="en-US" sz="2000" dirty="0"/>
          </a:p>
          <a:p>
            <a:endParaRPr lang="en-US" sz="2000" dirty="0"/>
          </a:p>
          <a:p>
            <a:endParaRPr lang="en-US" dirty="0"/>
          </a:p>
        </p:txBody>
      </p:sp>
    </p:spTree>
    <p:extLst>
      <p:ext uri="{BB962C8B-B14F-4D97-AF65-F5344CB8AC3E}">
        <p14:creationId xmlns:p14="http://schemas.microsoft.com/office/powerpoint/2010/main" val="27742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9C1F-B7A8-4D9B-BF40-C82B2E65B70D}"/>
              </a:ext>
            </a:extLst>
          </p:cNvPr>
          <p:cNvSpPr>
            <a:spLocks noGrp="1"/>
          </p:cNvSpPr>
          <p:nvPr>
            <p:ph type="title"/>
          </p:nvPr>
        </p:nvSpPr>
        <p:spPr>
          <a:xfrm>
            <a:off x="915751" y="482600"/>
            <a:ext cx="10360501" cy="1041401"/>
          </a:xfrm>
        </p:spPr>
        <p:txBody>
          <a:bodyPr/>
          <a:lstStyle/>
          <a:p>
            <a:pPr algn="ctr"/>
            <a:r>
              <a:rPr lang="en-US" dirty="0">
                <a:solidFill>
                  <a:prstClr val="white"/>
                </a:solidFill>
                <a:latin typeface="Mongolian Baiti" panose="03000500000000000000" pitchFamily="66" charset="0"/>
                <a:cs typeface="Mongolian Baiti" panose="03000500000000000000" pitchFamily="66" charset="0"/>
              </a:rPr>
              <a:t>Keys to Change</a:t>
            </a:r>
            <a:endParaRPr lang="en-US" dirty="0"/>
          </a:p>
        </p:txBody>
      </p:sp>
      <p:sp>
        <p:nvSpPr>
          <p:cNvPr id="3" name="Content Placeholder 2">
            <a:extLst>
              <a:ext uri="{FF2B5EF4-FFF2-40B4-BE49-F238E27FC236}">
                <a16:creationId xmlns:a16="http://schemas.microsoft.com/office/drawing/2014/main" id="{EDEC3FC1-A1C4-4D02-BFD3-F6923A8EF310}"/>
              </a:ext>
            </a:extLst>
          </p:cNvPr>
          <p:cNvSpPr>
            <a:spLocks noGrp="1"/>
          </p:cNvSpPr>
          <p:nvPr>
            <p:ph idx="1"/>
          </p:nvPr>
        </p:nvSpPr>
        <p:spPr>
          <a:xfrm>
            <a:off x="915751" y="1524001"/>
            <a:ext cx="10360501" cy="4749801"/>
          </a:xfrm>
        </p:spPr>
        <p:txBody>
          <a:bodyPr>
            <a:normAutofit/>
          </a:bodyPr>
          <a:lstStyle/>
          <a:p>
            <a:pPr marL="0" indent="0">
              <a:buNone/>
            </a:pPr>
            <a:endParaRPr lang="en-US" dirty="0"/>
          </a:p>
          <a:p>
            <a:pPr>
              <a:buFont typeface="Cambria" panose="02040503050406030204" pitchFamily="18" charset="0"/>
              <a:buChar char="†"/>
            </a:pPr>
            <a:r>
              <a:rPr lang="en-US" dirty="0"/>
              <a:t>An example of response to an individual </a:t>
            </a:r>
          </a:p>
          <a:p>
            <a:pPr marL="0" indent="0">
              <a:buNone/>
            </a:pPr>
            <a:r>
              <a:rPr lang="en-US" dirty="0"/>
              <a:t>   church’s Leadership crisis</a:t>
            </a:r>
          </a:p>
          <a:p>
            <a:pPr marL="0" indent="0">
              <a:buNone/>
            </a:pPr>
            <a:r>
              <a:rPr lang="en-US" dirty="0"/>
              <a:t>   </a:t>
            </a:r>
            <a:r>
              <a:rPr lang="en-US" dirty="0">
                <a:hlinkClick r:id="rId2"/>
              </a:rPr>
              <a:t>https://youtu.be/cwCQoO6Q-K0</a:t>
            </a:r>
            <a:endParaRPr lang="en-US" dirty="0"/>
          </a:p>
          <a:p>
            <a:pPr marL="0" indent="0">
              <a:buNone/>
            </a:pPr>
            <a:endParaRPr lang="en-US" dirty="0"/>
          </a:p>
          <a:p>
            <a:pPr>
              <a:buFont typeface="Cambria" panose="02040503050406030204" pitchFamily="18" charset="0"/>
              <a:buChar char="†"/>
            </a:pPr>
            <a:r>
              <a:rPr lang="en-US" sz="2400" dirty="0"/>
              <a:t>Cardinal </a:t>
            </a:r>
            <a:r>
              <a:rPr lang="en-US" sz="2400" dirty="0" err="1"/>
              <a:t>Blase</a:t>
            </a:r>
            <a:r>
              <a:rPr lang="en-US" sz="2400" dirty="0"/>
              <a:t> Cupich  of Chicago Proposes Plan to Tackle sexual Abuse (Vatican City, 2/22/2019</a:t>
            </a:r>
            <a:r>
              <a:rPr lang="en-US" dirty="0"/>
              <a:t>)</a:t>
            </a:r>
          </a:p>
          <a:p>
            <a:pPr marL="0" indent="0">
              <a:buNone/>
            </a:pPr>
            <a:r>
              <a:rPr lang="en-US" sz="2000" dirty="0"/>
              <a:t>https://www.nytimes.com/video/world/europe/100000006374734/catholic-sex-abuse-pope-cupich.html</a:t>
            </a:r>
          </a:p>
          <a:p>
            <a:pPr marL="0" indent="0">
              <a:buNone/>
            </a:pPr>
            <a:endParaRPr lang="en-US" dirty="0"/>
          </a:p>
          <a:p>
            <a:pPr marL="0" indent="0">
              <a:buNone/>
            </a:pPr>
            <a:endParaRPr lang="en-US" dirty="0"/>
          </a:p>
          <a:p>
            <a:pPr>
              <a:buFont typeface="Cambria" panose="02040503050406030204" pitchFamily="18" charset="0"/>
              <a:buChar char="†"/>
            </a:pPr>
            <a:endParaRPr lang="en-US" dirty="0"/>
          </a:p>
        </p:txBody>
      </p:sp>
      <p:pic>
        <p:nvPicPr>
          <p:cNvPr id="4" name="Picture 3">
            <a:extLst>
              <a:ext uri="{FF2B5EF4-FFF2-40B4-BE49-F238E27FC236}">
                <a16:creationId xmlns:a16="http://schemas.microsoft.com/office/drawing/2014/main" id="{AE50F0D9-6CF6-4085-A3AE-1842FCCF4EEB}"/>
              </a:ext>
            </a:extLst>
          </p:cNvPr>
          <p:cNvPicPr>
            <a:picLocks noChangeAspect="1"/>
          </p:cNvPicPr>
          <p:nvPr/>
        </p:nvPicPr>
        <p:blipFill>
          <a:blip r:embed="rId3"/>
          <a:stretch>
            <a:fillRect/>
          </a:stretch>
        </p:blipFill>
        <p:spPr>
          <a:xfrm>
            <a:off x="8839201" y="762001"/>
            <a:ext cx="2437051" cy="3733800"/>
          </a:xfrm>
          <a:prstGeom prst="rect">
            <a:avLst/>
          </a:prstGeom>
        </p:spPr>
      </p:pic>
      <p:pic>
        <p:nvPicPr>
          <p:cNvPr id="6" name="Graphic 5" descr="Parent and Child">
            <a:extLst>
              <a:ext uri="{FF2B5EF4-FFF2-40B4-BE49-F238E27FC236}">
                <a16:creationId xmlns:a16="http://schemas.microsoft.com/office/drawing/2014/main" id="{86E271BD-6E8F-42DD-ABCD-65C17C0AC8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10600" y="2743201"/>
            <a:ext cx="1066800" cy="1523999"/>
          </a:xfrm>
          <a:prstGeom prst="rect">
            <a:avLst/>
          </a:prstGeom>
        </p:spPr>
      </p:pic>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CA28-D5A3-44BC-BE51-286442AD8BD4}"/>
              </a:ext>
            </a:extLst>
          </p:cNvPr>
          <p:cNvSpPr>
            <a:spLocks noGrp="1"/>
          </p:cNvSpPr>
          <p:nvPr>
            <p:ph type="title"/>
          </p:nvPr>
        </p:nvSpPr>
        <p:spPr>
          <a:xfrm>
            <a:off x="6482563" y="90536"/>
            <a:ext cx="5180251" cy="1928388"/>
          </a:xfrm>
        </p:spPr>
        <p:txBody>
          <a:bodyPr>
            <a:normAutofit/>
          </a:bodyPr>
          <a:lstStyle/>
          <a:p>
            <a:pPr algn="ctr"/>
            <a:r>
              <a:rPr lang="en-US" sz="3600" cap="none" dirty="0">
                <a:latin typeface="Monotype Corsiva" panose="03010101010201010101" pitchFamily="66" charset="0"/>
              </a:rPr>
              <a:t>Grace is the Cornerstone of renewal and restoration but the “condition” of Grace must for be Understand</a:t>
            </a:r>
          </a:p>
        </p:txBody>
      </p:sp>
      <p:pic>
        <p:nvPicPr>
          <p:cNvPr id="1026" name="Picture 2" descr="https://2.bp.blogspot.com/-3myx5GEVSXY/V1jp4ArHfkI/AAAAAAAAHpQ/58lgRmD91F8i222fIGnxLBRvMF2pnE9zwCLcB/s1600/father-son-hug.jpg">
            <a:extLst>
              <a:ext uri="{FF2B5EF4-FFF2-40B4-BE49-F238E27FC236}">
                <a16:creationId xmlns:a16="http://schemas.microsoft.com/office/drawing/2014/main" id="{254963DB-4BA2-4954-A8F4-9E5769F65C7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227" r="162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92ADBEA-F691-40D7-AF47-963C38502024}"/>
              </a:ext>
            </a:extLst>
          </p:cNvPr>
          <p:cNvSpPr>
            <a:spLocks noGrp="1"/>
          </p:cNvSpPr>
          <p:nvPr>
            <p:ph type="body" sz="half" idx="2"/>
          </p:nvPr>
        </p:nvSpPr>
        <p:spPr>
          <a:xfrm>
            <a:off x="6400722" y="1901229"/>
            <a:ext cx="5180251" cy="5097100"/>
          </a:xfrm>
        </p:spPr>
        <p:txBody>
          <a:bodyPr>
            <a:noAutofit/>
          </a:bodyPr>
          <a:lstStyle/>
          <a:p>
            <a:r>
              <a:rPr lang="en-US" dirty="0">
                <a:latin typeface="Arabic Typesetting" panose="03020402040406030203" pitchFamily="66" charset="-78"/>
                <a:cs typeface="Arabic Typesetting" panose="03020402040406030203" pitchFamily="66" charset="-78"/>
              </a:rPr>
              <a:t>Regardless of one’s theological position of the dispensation of God’s Grace their exists a common agreement and understanding  that grace may be lost through habitual moral sin.</a:t>
            </a:r>
          </a:p>
          <a:p>
            <a:r>
              <a:rPr lang="en-US" dirty="0">
                <a:latin typeface="Arabic Typesetting" panose="03020402040406030203" pitchFamily="66" charset="-78"/>
                <a:cs typeface="Arabic Typesetting" panose="03020402040406030203" pitchFamily="66" charset="-78"/>
              </a:rPr>
              <a:t>The restoration of His Grace upon our lives is solely accomplished through the sinner’s ownership of their sin leading to the fervent desire for reconciliation through repentance for the restoration of that relationship with our loving God. </a:t>
            </a:r>
          </a:p>
          <a:p>
            <a:r>
              <a:rPr lang="en-US" dirty="0">
                <a:latin typeface="Arabic Typesetting" panose="03020402040406030203" pitchFamily="66" charset="-78"/>
                <a:cs typeface="Arabic Typesetting" panose="03020402040406030203" pitchFamily="66" charset="-78"/>
              </a:rPr>
              <a:t>But the Clergy Offender, who is not confronted and held to account, and those who fail to protect the </a:t>
            </a:r>
            <a:r>
              <a:rPr lang="en-US" dirty="0" err="1">
                <a:latin typeface="Arabic Typesetting" panose="03020402040406030203" pitchFamily="66" charset="-78"/>
                <a:cs typeface="Arabic Typesetting" panose="03020402040406030203" pitchFamily="66" charset="-78"/>
              </a:rPr>
              <a:t>Vulnerables</a:t>
            </a:r>
            <a:r>
              <a:rPr lang="en-US" dirty="0">
                <a:latin typeface="Arabic Typesetting" panose="03020402040406030203" pitchFamily="66" charset="-78"/>
                <a:cs typeface="Arabic Typesetting" panose="03020402040406030203" pitchFamily="66" charset="-78"/>
              </a:rPr>
              <a:t> are denied by false mercy to opportunity for reconciliation through repentance.</a:t>
            </a:r>
          </a:p>
          <a:p>
            <a:r>
              <a:rPr lang="en-US" dirty="0">
                <a:latin typeface="Arabic Typesetting" panose="03020402040406030203" pitchFamily="66" charset="-78"/>
                <a:cs typeface="Arabic Typesetting" panose="03020402040406030203" pitchFamily="66" charset="-78"/>
              </a:rPr>
              <a:t>Have they…or are they …being held accountable from which cup they drink?</a:t>
            </a:r>
          </a:p>
        </p:txBody>
      </p:sp>
    </p:spTree>
    <p:extLst>
      <p:ext uri="{BB962C8B-B14F-4D97-AF65-F5344CB8AC3E}">
        <p14:creationId xmlns:p14="http://schemas.microsoft.com/office/powerpoint/2010/main" val="264569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BC4201-74FB-4282-A283-228DC747B94E}"/>
              </a:ext>
            </a:extLst>
          </p:cNvPr>
          <p:cNvSpPr>
            <a:spLocks noGrp="1"/>
          </p:cNvSpPr>
          <p:nvPr>
            <p:ph type="ctrTitle"/>
          </p:nvPr>
        </p:nvSpPr>
        <p:spPr>
          <a:xfrm>
            <a:off x="1220471" y="533400"/>
            <a:ext cx="9751060" cy="1371600"/>
          </a:xfrm>
        </p:spPr>
        <p:txBody>
          <a:bodyPr>
            <a:normAutofit/>
          </a:bodyPr>
          <a:lstStyle/>
          <a:p>
            <a:r>
              <a:rPr lang="en-US" sz="5400" cap="none" dirty="0">
                <a:latin typeface="Monotype Corsiva" panose="03010101010201010101" pitchFamily="66" charset="0"/>
              </a:rPr>
              <a:t>The “Condition” for Grace</a:t>
            </a:r>
          </a:p>
        </p:txBody>
      </p:sp>
      <p:sp>
        <p:nvSpPr>
          <p:cNvPr id="3" name="Text Placeholder 2">
            <a:extLst>
              <a:ext uri="{FF2B5EF4-FFF2-40B4-BE49-F238E27FC236}">
                <a16:creationId xmlns:a16="http://schemas.microsoft.com/office/drawing/2014/main" id="{1F6197AB-A8C8-44F4-B7D1-246CF3CCE845}"/>
              </a:ext>
            </a:extLst>
          </p:cNvPr>
          <p:cNvSpPr>
            <a:spLocks noGrp="1"/>
          </p:cNvSpPr>
          <p:nvPr>
            <p:ph type="subTitle" idx="1"/>
          </p:nvPr>
        </p:nvSpPr>
        <p:spPr>
          <a:xfrm>
            <a:off x="304800" y="4114800"/>
            <a:ext cx="11658600" cy="2438400"/>
          </a:xfrm>
        </p:spPr>
        <p:txBody>
          <a:bodyPr>
            <a:normAutofit lnSpcReduction="10000"/>
          </a:bodyPr>
          <a:lstStyle/>
          <a:p>
            <a:pPr algn="l"/>
            <a:r>
              <a:rPr lang="en-US" dirty="0">
                <a:latin typeface="Arabic Typesetting" panose="03020402040406030203" pitchFamily="66" charset="-78"/>
                <a:cs typeface="Arabic Typesetting" panose="03020402040406030203" pitchFamily="66" charset="-78"/>
              </a:rPr>
              <a:t>“Then the son said to him, ‘Father, I have sinned against heaven and before you; I am no longer worthy to be called your son.</a:t>
            </a:r>
            <a:r>
              <a:rPr lang="en-US" dirty="0"/>
              <a:t>” </a:t>
            </a:r>
            <a:r>
              <a:rPr lang="en-US" sz="2400" dirty="0">
                <a:latin typeface="Arabic Typesetting" panose="03020402040406030203" pitchFamily="66" charset="-78"/>
                <a:cs typeface="Arabic Typesetting" panose="03020402040406030203" pitchFamily="66" charset="-78"/>
              </a:rPr>
              <a:t>Luke 15:21(NVSVCE)</a:t>
            </a:r>
          </a:p>
          <a:p>
            <a:pPr algn="l"/>
            <a:r>
              <a:rPr lang="en-US" b="1" baseline="30000" dirty="0">
                <a:latin typeface="Arabic Typesetting" panose="03020402040406030203" pitchFamily="66" charset="-78"/>
                <a:cs typeface="Arabic Typesetting" panose="03020402040406030203" pitchFamily="66" charset="-78"/>
              </a:rPr>
              <a:t>“</a:t>
            </a:r>
            <a:r>
              <a:rPr lang="en-US" dirty="0">
                <a:latin typeface="Arabic Typesetting" panose="03020402040406030203" pitchFamily="66" charset="-78"/>
                <a:cs typeface="Arabic Typesetting" panose="03020402040406030203" pitchFamily="66" charset="-78"/>
              </a:rPr>
              <a:t>And we indeed have been condemned justly, for we are getting what we deserve for our deeds, but this man has done nothing wrong.”</a:t>
            </a:r>
            <a:r>
              <a:rPr lang="en-US" dirty="0"/>
              <a:t> </a:t>
            </a:r>
            <a:r>
              <a:rPr lang="en-US" sz="2400" dirty="0">
                <a:latin typeface="Arabic Typesetting" panose="03020402040406030203" pitchFamily="66" charset="-78"/>
                <a:cs typeface="Arabic Typesetting" panose="03020402040406030203" pitchFamily="66" charset="-78"/>
              </a:rPr>
              <a:t>Luke 23:41(NVSVCE)</a:t>
            </a:r>
          </a:p>
          <a:p>
            <a:r>
              <a:rPr lang="en-US" sz="2400" dirty="0">
                <a:latin typeface="Arabic Typesetting" panose="03020402040406030203" pitchFamily="66" charset="-78"/>
                <a:cs typeface="Arabic Typesetting" panose="03020402040406030203" pitchFamily="66" charset="-78"/>
              </a:rPr>
              <a:t>The Condition to receive restoration through the mercy of God’s Grace is REPENTENCE.</a:t>
            </a:r>
          </a:p>
          <a:p>
            <a:r>
              <a:rPr lang="en-US" sz="2400" dirty="0">
                <a:latin typeface="Arabic Typesetting" panose="03020402040406030203" pitchFamily="66" charset="-78"/>
                <a:cs typeface="Arabic Typesetting" panose="03020402040406030203" pitchFamily="66" charset="-78"/>
              </a:rPr>
              <a:t>Remember every knee will bow….in this life through Repentance and </a:t>
            </a:r>
            <a:r>
              <a:rPr lang="en-US" sz="2400" dirty="0" err="1">
                <a:latin typeface="Arabic Typesetting" panose="03020402040406030203" pitchFamily="66" charset="-78"/>
                <a:cs typeface="Arabic Typesetting" panose="03020402040406030203" pitchFamily="66" charset="-78"/>
              </a:rPr>
              <a:t>Reconciliatioin</a:t>
            </a:r>
            <a:r>
              <a:rPr lang="en-US" sz="2400" dirty="0">
                <a:latin typeface="Arabic Typesetting" panose="03020402040406030203" pitchFamily="66" charset="-78"/>
                <a:cs typeface="Arabic Typesetting" panose="03020402040406030203" pitchFamily="66" charset="-78"/>
              </a:rPr>
              <a:t> subject to His Grace </a:t>
            </a:r>
          </a:p>
          <a:p>
            <a:r>
              <a:rPr lang="en-US" sz="2400" dirty="0">
                <a:latin typeface="Arabic Typesetting" panose="03020402040406030203" pitchFamily="66" charset="-78"/>
                <a:cs typeface="Arabic Typesetting" panose="03020402040406030203" pitchFamily="66" charset="-78"/>
              </a:rPr>
              <a:t>or after death in Separation and Anguish subject to His judgement.</a:t>
            </a:r>
          </a:p>
          <a:p>
            <a:pPr algn="l"/>
            <a:endParaRPr lang="en-US" sz="2400" dirty="0">
              <a:latin typeface="Arabic Typesetting" panose="03020402040406030203" pitchFamily="66" charset="-78"/>
              <a:cs typeface="Arabic Typesetting" panose="03020402040406030203" pitchFamily="66" charset="-78"/>
            </a:endParaRPr>
          </a:p>
        </p:txBody>
      </p:sp>
      <p:sp>
        <p:nvSpPr>
          <p:cNvPr id="8" name="Rectangle 7">
            <a:extLst>
              <a:ext uri="{FF2B5EF4-FFF2-40B4-BE49-F238E27FC236}">
                <a16:creationId xmlns:a16="http://schemas.microsoft.com/office/drawing/2014/main" id="{58F532FA-F3AB-459D-B4DE-BACD884F6EE3}"/>
              </a:ext>
            </a:extLst>
          </p:cNvPr>
          <p:cNvSpPr/>
          <p:nvPr/>
        </p:nvSpPr>
        <p:spPr>
          <a:xfrm>
            <a:off x="304800" y="2057400"/>
            <a:ext cx="11658600" cy="1815882"/>
          </a:xfrm>
          <a:prstGeom prst="rect">
            <a:avLst/>
          </a:prstGeom>
        </p:spPr>
        <p:txBody>
          <a:bodyPr wrap="square">
            <a:spAutoFit/>
          </a:bodyPr>
          <a:lstStyle/>
          <a:p>
            <a:pPr algn="ctr"/>
            <a:r>
              <a:rPr lang="en-US" sz="2800" dirty="0">
                <a:solidFill>
                  <a:prstClr val="white"/>
                </a:solidFill>
                <a:latin typeface="Arabic Typesetting" panose="03020402040406030203" pitchFamily="66" charset="-78"/>
                <a:cs typeface="Arabic Typesetting" panose="03020402040406030203" pitchFamily="66" charset="-78"/>
              </a:rPr>
              <a:t>To not confront a person in mortal sin is a cruel form of false mercy. Why? It denies the person separated from God by their mortal sin the opportunity to seek reconciliation to Him through repentance and risks for the sinner the loss of salvation. Truth demands the confrontation of sin so that those in mortal sin have the opportunity to receive the restoration of Grace before their judgement.</a:t>
            </a:r>
          </a:p>
        </p:txBody>
      </p:sp>
    </p:spTree>
    <p:extLst>
      <p:ext uri="{BB962C8B-B14F-4D97-AF65-F5344CB8AC3E}">
        <p14:creationId xmlns:p14="http://schemas.microsoft.com/office/powerpoint/2010/main" val="26682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0C43-DC84-4DD7-8EEB-6BDB50B2C894}"/>
              </a:ext>
            </a:extLst>
          </p:cNvPr>
          <p:cNvSpPr>
            <a:spLocks noGrp="1"/>
          </p:cNvSpPr>
          <p:nvPr>
            <p:ph type="title"/>
          </p:nvPr>
        </p:nvSpPr>
        <p:spPr/>
        <p:txBody>
          <a:bodyPr>
            <a:normAutofit/>
          </a:bodyPr>
          <a:lstStyle/>
          <a:p>
            <a:pPr algn="ctr"/>
            <a:r>
              <a:rPr lang="en-US" sz="4400" b="1" i="1" dirty="0">
                <a:latin typeface="Book Antiqua" panose="02040602050305030304" pitchFamily="18" charset="0"/>
                <a:cs typeface="Aldhabi" panose="020B0604020202020204" pitchFamily="2" charset="-78"/>
              </a:rPr>
              <a:t>Presentation References</a:t>
            </a:r>
          </a:p>
        </p:txBody>
      </p:sp>
      <p:sp>
        <p:nvSpPr>
          <p:cNvPr id="3" name="Content Placeholder 2">
            <a:extLst>
              <a:ext uri="{FF2B5EF4-FFF2-40B4-BE49-F238E27FC236}">
                <a16:creationId xmlns:a16="http://schemas.microsoft.com/office/drawing/2014/main" id="{17CD5C32-1E43-4D02-B28F-4464F33917D6}"/>
              </a:ext>
            </a:extLst>
          </p:cNvPr>
          <p:cNvSpPr>
            <a:spLocks noGrp="1"/>
          </p:cNvSpPr>
          <p:nvPr>
            <p:ph idx="1"/>
          </p:nvPr>
        </p:nvSpPr>
        <p:spPr>
          <a:xfrm>
            <a:off x="1524002" y="1676400"/>
            <a:ext cx="9144000" cy="4800600"/>
          </a:xfrm>
        </p:spPr>
        <p:txBody>
          <a:bodyPr>
            <a:normAutofit fontScale="62500" lnSpcReduction="20000"/>
          </a:bodyPr>
          <a:lstStyle/>
          <a:p>
            <a:r>
              <a:rPr lang="en-US" dirty="0"/>
              <a:t>Ending clergy abuse: 21 Points of Action for Pope Francis (2019, February 25). Retrieved from https://www.ecaglobal.org/</a:t>
            </a:r>
          </a:p>
          <a:p>
            <a:r>
              <a:rPr lang="en-US" dirty="0" err="1"/>
              <a:t>Agren,D</a:t>
            </a:r>
            <a:r>
              <a:rPr lang="en-US" dirty="0"/>
              <a:t>., “Mexican bishops present five objectives for action on clergy abuse”, National Catholic Reporter, Catholic News Service: Mar 6, 2019</a:t>
            </a:r>
          </a:p>
          <a:p>
            <a:r>
              <a:rPr lang="en-US" dirty="0"/>
              <a:t>Enough Is Enough: Pornography. (n.d.). Retrieved from http://www.enough.org/stats_porn_industry</a:t>
            </a:r>
          </a:p>
          <a:p>
            <a:r>
              <a:rPr lang="en-US" dirty="0"/>
              <a:t>Fleming, P., Lauber-Fleming, S., &amp; </a:t>
            </a:r>
            <a:r>
              <a:rPr lang="en-US" dirty="0" err="1"/>
              <a:t>Matousek</a:t>
            </a:r>
            <a:r>
              <a:rPr lang="en-US" dirty="0"/>
              <a:t>, M. T. (2007). </a:t>
            </a:r>
            <a:r>
              <a:rPr lang="en-US" i="1" dirty="0"/>
              <a:t>Broken trust: Stories of pain, hope, and healing from clerical abuse survivors and abusers</a:t>
            </a:r>
            <a:r>
              <a:rPr lang="en-US" dirty="0"/>
              <a:t>. New York: Crossroad Pub.</a:t>
            </a:r>
          </a:p>
          <a:p>
            <a:r>
              <a:rPr lang="en-US" dirty="0"/>
              <a:t>Frawley-</a:t>
            </a:r>
            <a:r>
              <a:rPr lang="en-US" dirty="0" err="1"/>
              <a:t>ODea</a:t>
            </a:r>
            <a:r>
              <a:rPr lang="en-US" dirty="0"/>
              <a:t>, M. G. (2007). </a:t>
            </a:r>
            <a:r>
              <a:rPr lang="en-US" i="1" dirty="0"/>
              <a:t>Perversion of power: Sexual abuse in the Catholic Church</a:t>
            </a:r>
            <a:r>
              <a:rPr lang="en-US" dirty="0"/>
              <a:t>. Nashville, </a:t>
            </a:r>
            <a:r>
              <a:rPr lang="en-US" dirty="0" err="1"/>
              <a:t>Tenn</a:t>
            </a:r>
            <a:r>
              <a:rPr lang="en-US" dirty="0"/>
              <a:t>: Vanderbilt University Press.</a:t>
            </a:r>
          </a:p>
          <a:p>
            <a:r>
              <a:rPr lang="en-US" dirty="0"/>
              <a:t>Hidalgo, M. L. (2007). </a:t>
            </a:r>
            <a:r>
              <a:rPr lang="en-US" i="1" dirty="0"/>
              <a:t>Sexual abuse and Catholicism: How priests and nuns become perpetrators</a:t>
            </a:r>
            <a:r>
              <a:rPr lang="en-US" dirty="0"/>
              <a:t>. New York: Haworth Maltreatment &amp; Trauma Press.</a:t>
            </a:r>
          </a:p>
          <a:p>
            <a:r>
              <a:rPr lang="en-US" dirty="0" err="1"/>
              <a:t>Kochansky</a:t>
            </a:r>
            <a:r>
              <a:rPr lang="en-US" dirty="0"/>
              <a:t>, G. E., &amp; Cohen, M. (2016). Priests Who Sexualize Minors: Psychodynamic, Characterological, and Clerical Cultural Considerations. </a:t>
            </a:r>
            <a:r>
              <a:rPr lang="en-US" i="1" dirty="0"/>
              <a:t>Predatory Priests, Silenced Victims,</a:t>
            </a:r>
            <a:r>
              <a:rPr lang="en-US" dirty="0"/>
              <a:t>35-57. doi:10.4324/9780203805480-3</a:t>
            </a:r>
          </a:p>
          <a:p>
            <a:r>
              <a:rPr lang="en-US" dirty="0"/>
              <a:t>Marshall, W. L. (1984). Introduction to Legal Implications of Research on Pornography and Sexual Aggression. </a:t>
            </a:r>
            <a:r>
              <a:rPr lang="en-US" i="1" dirty="0"/>
              <a:t>Pornography and Sexual Aggression,</a:t>
            </a:r>
            <a:r>
              <a:rPr lang="en-US" dirty="0"/>
              <a:t>245-246. doi:10.1016/b978-0-12-466280-3.50020-8</a:t>
            </a:r>
          </a:p>
          <a:p>
            <a:pPr marL="0" indent="0">
              <a:buNone/>
            </a:pPr>
            <a:endParaRPr lang="en-US" dirty="0"/>
          </a:p>
        </p:txBody>
      </p:sp>
    </p:spTree>
    <p:extLst>
      <p:ext uri="{BB962C8B-B14F-4D97-AF65-F5344CB8AC3E}">
        <p14:creationId xmlns:p14="http://schemas.microsoft.com/office/powerpoint/2010/main" val="68995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A37C-3DEC-474B-9F4B-9573D6205477}"/>
              </a:ext>
            </a:extLst>
          </p:cNvPr>
          <p:cNvSpPr>
            <a:spLocks noGrp="1"/>
          </p:cNvSpPr>
          <p:nvPr>
            <p:ph type="title"/>
          </p:nvPr>
        </p:nvSpPr>
        <p:spPr/>
        <p:txBody>
          <a:bodyPr/>
          <a:lstStyle/>
          <a:p>
            <a:pPr algn="ctr"/>
            <a:r>
              <a:rPr lang="en-US" sz="4400" b="1" i="1" dirty="0">
                <a:solidFill>
                  <a:prstClr val="white"/>
                </a:solidFill>
                <a:latin typeface="Book Antiqua" panose="02040602050305030304" pitchFamily="18" charset="0"/>
                <a:cs typeface="Aldhabi" panose="020B0604020202020204" pitchFamily="2" charset="-78"/>
              </a:rPr>
              <a:t>Presentation References </a:t>
            </a:r>
            <a:r>
              <a:rPr lang="en-US" sz="2400" b="1" i="1" dirty="0">
                <a:solidFill>
                  <a:prstClr val="white"/>
                </a:solidFill>
                <a:latin typeface="Book Antiqua" panose="02040602050305030304" pitchFamily="18" charset="0"/>
                <a:cs typeface="Aldhabi" panose="020B0604020202020204" pitchFamily="2" charset="-78"/>
              </a:rPr>
              <a:t>(p.2)</a:t>
            </a:r>
            <a:endParaRPr lang="en-US" sz="2400" dirty="0"/>
          </a:p>
        </p:txBody>
      </p:sp>
      <p:sp>
        <p:nvSpPr>
          <p:cNvPr id="3" name="Content Placeholder 2">
            <a:extLst>
              <a:ext uri="{FF2B5EF4-FFF2-40B4-BE49-F238E27FC236}">
                <a16:creationId xmlns:a16="http://schemas.microsoft.com/office/drawing/2014/main" id="{19AF06A8-FFBD-47F4-9451-780C87D7CE39}"/>
              </a:ext>
            </a:extLst>
          </p:cNvPr>
          <p:cNvSpPr>
            <a:spLocks noGrp="1"/>
          </p:cNvSpPr>
          <p:nvPr>
            <p:ph idx="1"/>
          </p:nvPr>
        </p:nvSpPr>
        <p:spPr>
          <a:xfrm>
            <a:off x="1524002" y="1676400"/>
            <a:ext cx="9144000" cy="4800600"/>
          </a:xfrm>
        </p:spPr>
        <p:txBody>
          <a:bodyPr>
            <a:normAutofit fontScale="70000" lnSpcReduction="20000"/>
          </a:bodyPr>
          <a:lstStyle/>
          <a:p>
            <a:r>
              <a:rPr lang="en-US" dirty="0" err="1"/>
              <a:t>Mcgrath</a:t>
            </a:r>
            <a:r>
              <a:rPr lang="en-US" dirty="0"/>
              <a:t>-Merkle, C. (2009). Generativity and the U.S. Roman Catholic Bishops’ Responses to Priests’ Sexual Abuse of Minors. </a:t>
            </a:r>
            <a:r>
              <a:rPr lang="en-US" i="1" dirty="0"/>
              <a:t>Journal of Religion and Health,49</a:t>
            </a:r>
            <a:r>
              <a:rPr lang="en-US" dirty="0"/>
              <a:t>(1), 73-86. doi:10.1007/s10943-009-9288-0</a:t>
            </a:r>
          </a:p>
          <a:p>
            <a:r>
              <a:rPr lang="en-US" dirty="0"/>
              <a:t>Moser, C. (2016). DSM-5 and the Paraphilic Disorders: Conceptual Issues. </a:t>
            </a:r>
            <a:r>
              <a:rPr lang="en-US" i="1" dirty="0"/>
              <a:t>Archives of Sexual Behavior,45</a:t>
            </a:r>
            <a:r>
              <a:rPr lang="en-US" dirty="0"/>
              <a:t>(8), 2181-2186. doi:10.1007/s10508-016-0861-9</a:t>
            </a:r>
          </a:p>
          <a:p>
            <a:r>
              <a:rPr lang="en-US" dirty="0"/>
              <a:t>Peterson, J. B. (2018). </a:t>
            </a:r>
            <a:r>
              <a:rPr lang="en-US" i="1" dirty="0"/>
              <a:t>12 rules for life: An antidote for chaos</a:t>
            </a:r>
            <a:r>
              <a:rPr lang="en-US" dirty="0"/>
              <a:t>. London: Allen Lane.</a:t>
            </a:r>
          </a:p>
          <a:p>
            <a:r>
              <a:rPr lang="en-US" dirty="0"/>
              <a:t>(n.d.). Retrieved from http://www.thedemandproject.org/Statistics.aspx</a:t>
            </a:r>
          </a:p>
          <a:p>
            <a:r>
              <a:rPr lang="en-US" dirty="0"/>
              <a:t>Salter, A. C. (2004). </a:t>
            </a:r>
            <a:r>
              <a:rPr lang="en-US" i="1" dirty="0"/>
              <a:t>Predators: Pedophiles, rapists, and other sex offenders: Who they are, how they operate, and how we can protect ourselves and our children</a:t>
            </a:r>
            <a:r>
              <a:rPr lang="en-US" dirty="0"/>
              <a:t>. New York: Basic Books.</a:t>
            </a:r>
          </a:p>
          <a:p>
            <a:r>
              <a:rPr lang="en-US" dirty="0" err="1"/>
              <a:t>Sullins</a:t>
            </a:r>
            <a:r>
              <a:rPr lang="en-US" dirty="0"/>
              <a:t>, &amp; Donald. (2018, December 11). Is Catholic Clergy Sex Abuse Related to Homosexual Priests? Retrieved from https://papers.ssrn.com/sol3/papers.cfm?abstract_id=3276082</a:t>
            </a:r>
          </a:p>
          <a:p>
            <a:r>
              <a:rPr lang="en-US" dirty="0"/>
              <a:t>The Class of 2013: Survey of </a:t>
            </a:r>
            <a:r>
              <a:rPr lang="en-US" dirty="0" err="1"/>
              <a:t>Ordinands</a:t>
            </a:r>
            <a:r>
              <a:rPr lang="en-US" dirty="0"/>
              <a:t> to the Priesthood. (n.d.). Retrieved from http://www.usccb.org/beliefs-and-teachings/vocations/ordination-class/upload/Ordination-Class-of-2013-report-FINAL.pdf</a:t>
            </a:r>
          </a:p>
          <a:p>
            <a:r>
              <a:rPr lang="en-US" dirty="0"/>
              <a:t>Thorn. (2015, December). Child Pornography and Sexual Abuse Statistics. Retrieved from https://www.wearethorn.org/child-pornography-and-abuse-statistics/</a:t>
            </a:r>
          </a:p>
          <a:p>
            <a:pPr marL="0" indent="0">
              <a:buNone/>
            </a:pPr>
            <a:endParaRPr lang="en-US" dirty="0"/>
          </a:p>
        </p:txBody>
      </p:sp>
    </p:spTree>
    <p:extLst>
      <p:ext uri="{BB962C8B-B14F-4D97-AF65-F5344CB8AC3E}">
        <p14:creationId xmlns:p14="http://schemas.microsoft.com/office/powerpoint/2010/main" val="41268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E316-0550-45E6-8147-5548BCB6A93A}"/>
              </a:ext>
            </a:extLst>
          </p:cNvPr>
          <p:cNvSpPr>
            <a:spLocks noGrp="1"/>
          </p:cNvSpPr>
          <p:nvPr>
            <p:ph type="title"/>
          </p:nvPr>
        </p:nvSpPr>
        <p:spPr>
          <a:xfrm>
            <a:off x="915751" y="482600"/>
            <a:ext cx="10360501" cy="4851400"/>
          </a:xfrm>
        </p:spPr>
        <p:txBody>
          <a:bodyPr>
            <a:normAutofit fontScale="90000"/>
          </a:bodyPr>
          <a:lstStyle/>
          <a:p>
            <a:pPr algn="ctr"/>
            <a:r>
              <a:rPr lang="en-US" sz="4000" cap="none" dirty="0">
                <a:latin typeface="Arabic Typesetting" panose="03020402040406030203" pitchFamily="66" charset="-78"/>
                <a:cs typeface="Arabic Typesetting" panose="03020402040406030203" pitchFamily="66" charset="-78"/>
              </a:rPr>
              <a:t>Dr. Robert Crawford</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can be reached at</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Robert Crawford Counseling &amp; Consultation, LLC</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44 Cooper Street, Suite 208</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Woodbury, NJ 08096</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(856) 537-1269</a:t>
            </a:r>
            <a:br>
              <a:rPr lang="en-US" sz="4000" cap="none" dirty="0">
                <a:latin typeface="Arabic Typesetting" panose="03020402040406030203" pitchFamily="66" charset="-78"/>
                <a:cs typeface="Arabic Typesetting" panose="03020402040406030203" pitchFamily="66" charset="-78"/>
              </a:rPr>
            </a:br>
            <a:r>
              <a:rPr lang="en-US" sz="4000" cap="none" dirty="0">
                <a:latin typeface="Arabic Typesetting" panose="03020402040406030203" pitchFamily="66" charset="-78"/>
                <a:cs typeface="Arabic Typesetting" panose="03020402040406030203" pitchFamily="66" charset="-78"/>
              </a:rPr>
              <a:t>robertcrawfordcounseling@gmail.com</a:t>
            </a:r>
            <a:r>
              <a:rPr lang="en-US" sz="2800" cap="none" dirty="0">
                <a:latin typeface="Arabic Typesetting" panose="03020402040406030203" pitchFamily="66" charset="-78"/>
                <a:cs typeface="Arabic Typesetting" panose="03020402040406030203" pitchFamily="66" charset="-78"/>
              </a:rPr>
              <a:t/>
            </a:r>
            <a:br>
              <a:rPr lang="en-US" sz="2800" cap="none" dirty="0">
                <a:latin typeface="Arabic Typesetting" panose="03020402040406030203" pitchFamily="66" charset="-78"/>
                <a:cs typeface="Arabic Typesetting" panose="03020402040406030203" pitchFamily="66" charset="-78"/>
              </a:rPr>
            </a:br>
            <a:endParaRPr lang="en-US" sz="2800" cap="none"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606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8F93-A9AE-43AC-8E19-57900079F4E3}"/>
              </a:ext>
            </a:extLst>
          </p:cNvPr>
          <p:cNvSpPr>
            <a:spLocks noGrp="1"/>
          </p:cNvSpPr>
          <p:nvPr>
            <p:ph type="title"/>
          </p:nvPr>
        </p:nvSpPr>
        <p:spPr/>
        <p:txBody>
          <a:bodyPr>
            <a:normAutofit/>
          </a:bodyPr>
          <a:lstStyle/>
          <a:p>
            <a:pPr algn="ctr"/>
            <a:r>
              <a:rPr lang="en-US" sz="4400" dirty="0">
                <a:latin typeface="Monotype Corsiva" panose="03010101010201010101" pitchFamily="66" charset="0"/>
              </a:rPr>
              <a:t>Today’s Terms</a:t>
            </a:r>
          </a:p>
        </p:txBody>
      </p:sp>
      <p:sp>
        <p:nvSpPr>
          <p:cNvPr id="3" name="Content Placeholder 2">
            <a:extLst>
              <a:ext uri="{FF2B5EF4-FFF2-40B4-BE49-F238E27FC236}">
                <a16:creationId xmlns:a16="http://schemas.microsoft.com/office/drawing/2014/main" id="{DBB28718-9F12-48A1-9D60-A4343AAC926D}"/>
              </a:ext>
            </a:extLst>
          </p:cNvPr>
          <p:cNvSpPr>
            <a:spLocks noGrp="1"/>
          </p:cNvSpPr>
          <p:nvPr>
            <p:ph idx="1"/>
          </p:nvPr>
        </p:nvSpPr>
        <p:spPr>
          <a:xfrm>
            <a:off x="1524002" y="1905000"/>
            <a:ext cx="9144000" cy="4800600"/>
          </a:xfrm>
        </p:spPr>
        <p:txBody>
          <a:bodyPr>
            <a:noAutofit/>
          </a:bodyPr>
          <a:lstStyle/>
          <a:p>
            <a:r>
              <a:rPr lang="en-US" sz="3200" b="1" i="1" dirty="0">
                <a:latin typeface="Arabic Typesetting" panose="03020402040406030203" pitchFamily="66" charset="-78"/>
                <a:cs typeface="Arabic Typesetting" panose="03020402040406030203" pitchFamily="66" charset="-78"/>
              </a:rPr>
              <a:t>“Clergy Offender”  - </a:t>
            </a:r>
            <a:r>
              <a:rPr lang="en-US" sz="3200" dirty="0">
                <a:latin typeface="Arabic Typesetting" panose="03020402040406030203" pitchFamily="66" charset="-78"/>
                <a:cs typeface="Arabic Typesetting" panose="03020402040406030203" pitchFamily="66" charset="-78"/>
              </a:rPr>
              <a:t>with apologies offered and the intent not to diminish or disrespect a person’s standing within the </a:t>
            </a:r>
            <a:r>
              <a:rPr lang="en-US" sz="3200" dirty="0" err="1">
                <a:latin typeface="Arabic Typesetting" panose="03020402040406030203" pitchFamily="66" charset="-78"/>
                <a:cs typeface="Arabic Typesetting" panose="03020402040406030203" pitchFamily="66" charset="-78"/>
              </a:rPr>
              <a:t>Church,this</a:t>
            </a:r>
            <a:r>
              <a:rPr lang="en-US" sz="3200" dirty="0">
                <a:latin typeface="Arabic Typesetting" panose="03020402040406030203" pitchFamily="66" charset="-78"/>
                <a:cs typeface="Arabic Typesetting" panose="03020402040406030203" pitchFamily="66" charset="-78"/>
              </a:rPr>
              <a:t> term is intended to be gender non-biased and shall be used to refer to both ordained and non-ordained, men and women, priests, nuns, brothers, religious, as well as any ordinary of the Church.</a:t>
            </a:r>
            <a:endParaRPr lang="en-US" sz="3200" b="1" i="1" dirty="0">
              <a:latin typeface="Arabic Typesetting" panose="03020402040406030203" pitchFamily="66" charset="-78"/>
              <a:cs typeface="Arabic Typesetting" panose="03020402040406030203" pitchFamily="66" charset="-78"/>
            </a:endParaRPr>
          </a:p>
          <a:p>
            <a:r>
              <a:rPr lang="en-US" sz="3200" b="1" i="1" dirty="0">
                <a:latin typeface="Arabic Typesetting" panose="03020402040406030203" pitchFamily="66" charset="-78"/>
                <a:cs typeface="Arabic Typesetting" panose="03020402040406030203" pitchFamily="66" charset="-78"/>
              </a:rPr>
              <a:t>“</a:t>
            </a:r>
            <a:r>
              <a:rPr lang="en-US" sz="3200" b="1" i="1" dirty="0" err="1">
                <a:latin typeface="Arabic Typesetting" panose="03020402040406030203" pitchFamily="66" charset="-78"/>
                <a:cs typeface="Arabic Typesetting" panose="03020402040406030203" pitchFamily="66" charset="-78"/>
              </a:rPr>
              <a:t>Vulnerables</a:t>
            </a:r>
            <a:r>
              <a:rPr lang="en-US" sz="3200" b="1" i="1" dirty="0">
                <a:latin typeface="Arabic Typesetting" panose="03020402040406030203" pitchFamily="66" charset="-78"/>
                <a:cs typeface="Arabic Typesetting" panose="03020402040406030203" pitchFamily="66" charset="-78"/>
              </a:rPr>
              <a:t>”  - </a:t>
            </a:r>
            <a:r>
              <a:rPr lang="en-US" sz="3200" dirty="0">
                <a:latin typeface="Arabic Typesetting" panose="03020402040406030203" pitchFamily="66" charset="-78"/>
                <a:cs typeface="Arabic Typesetting" panose="03020402040406030203" pitchFamily="66" charset="-78"/>
              </a:rPr>
              <a:t>again, with apologies offered and the intent not to diminish or disrespect an individual’s personhood, this term shall be used to refer to all individuals, regardless of gender, age, race, sexual orientation, </a:t>
            </a:r>
            <a:r>
              <a:rPr lang="en-US" sz="3200" dirty="0" err="1">
                <a:latin typeface="Arabic Typesetting" panose="03020402040406030203" pitchFamily="66" charset="-78"/>
                <a:cs typeface="Arabic Typesetting" panose="03020402040406030203" pitchFamily="66" charset="-78"/>
              </a:rPr>
              <a:t>etc</a:t>
            </a:r>
            <a:r>
              <a:rPr lang="en-US" sz="3200" dirty="0">
                <a:latin typeface="Arabic Typesetting" panose="03020402040406030203" pitchFamily="66" charset="-78"/>
                <a:cs typeface="Arabic Typesetting" panose="03020402040406030203" pitchFamily="66" charset="-78"/>
              </a:rPr>
              <a:t> who are sexually, emotionally or otherwise victimized by the “Clergy Offender”.</a:t>
            </a:r>
          </a:p>
        </p:txBody>
      </p:sp>
    </p:spTree>
    <p:extLst>
      <p:ext uri="{BB962C8B-B14F-4D97-AF65-F5344CB8AC3E}">
        <p14:creationId xmlns:p14="http://schemas.microsoft.com/office/powerpoint/2010/main" val="151505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B72F-C00F-4F76-A61A-DF6017724D00}"/>
              </a:ext>
            </a:extLst>
          </p:cNvPr>
          <p:cNvSpPr>
            <a:spLocks noGrp="1"/>
          </p:cNvSpPr>
          <p:nvPr>
            <p:ph type="title"/>
          </p:nvPr>
        </p:nvSpPr>
        <p:spPr>
          <a:xfrm>
            <a:off x="7823200" y="482600"/>
            <a:ext cx="3962400" cy="1181308"/>
          </a:xfrm>
        </p:spPr>
        <p:txBody>
          <a:bodyPr>
            <a:normAutofit/>
          </a:bodyPr>
          <a:lstStyle/>
          <a:p>
            <a:pPr algn="ctr"/>
            <a:r>
              <a:rPr lang="en-US" sz="4000" dirty="0">
                <a:solidFill>
                  <a:prstClr val="white"/>
                </a:solidFill>
                <a:latin typeface="Arabic Typesetting" panose="03020402040406030203" pitchFamily="66" charset="-78"/>
                <a:cs typeface="Arabic Typesetting" panose="03020402040406030203" pitchFamily="66" charset="-78"/>
              </a:rPr>
              <a:t>The Pathway from Priest to Predator</a:t>
            </a:r>
            <a:endParaRPr lang="en-US" sz="4000" dirty="0">
              <a:latin typeface="Arabic Typesetting" panose="03020402040406030203" pitchFamily="66" charset="-78"/>
              <a:cs typeface="Arabic Typesetting" panose="03020402040406030203" pitchFamily="66" charset="-78"/>
            </a:endParaRPr>
          </a:p>
        </p:txBody>
      </p:sp>
      <p:sp>
        <p:nvSpPr>
          <p:cNvPr id="4" name="Text Placeholder 3">
            <a:extLst>
              <a:ext uri="{FF2B5EF4-FFF2-40B4-BE49-F238E27FC236}">
                <a16:creationId xmlns:a16="http://schemas.microsoft.com/office/drawing/2014/main" id="{C591EBCE-6C73-41E6-BC56-9EA2778DA038}"/>
              </a:ext>
            </a:extLst>
          </p:cNvPr>
          <p:cNvSpPr>
            <a:spLocks noGrp="1"/>
          </p:cNvSpPr>
          <p:nvPr>
            <p:ph type="body" sz="half" idx="2"/>
          </p:nvPr>
        </p:nvSpPr>
        <p:spPr>
          <a:xfrm>
            <a:off x="7823200" y="1528997"/>
            <a:ext cx="3962400" cy="4846403"/>
          </a:xfrm>
        </p:spPr>
        <p:txBody>
          <a:bodyPr>
            <a:normAutofit/>
          </a:bodyPr>
          <a:lstStyle/>
          <a:p>
            <a:r>
              <a:rPr lang="en-US" sz="3200" dirty="0">
                <a:latin typeface="Monotype Corsiva" panose="03010101010201010101" pitchFamily="66" charset="0"/>
              </a:rPr>
              <a:t>And then let us begin….</a:t>
            </a:r>
          </a:p>
          <a:p>
            <a:endParaRPr lang="en-US" sz="3200" dirty="0">
              <a:latin typeface="Monotype Corsiva" panose="03010101010201010101" pitchFamily="66" charset="0"/>
            </a:endParaRPr>
          </a:p>
          <a:p>
            <a:r>
              <a:rPr lang="en-US" sz="3200" dirty="0">
                <a:latin typeface="Monotype Corsiva" panose="03010101010201010101" pitchFamily="66" charset="0"/>
              </a:rPr>
              <a:t>1.) Really- Who does this sort of thing?</a:t>
            </a:r>
          </a:p>
          <a:p>
            <a:endParaRPr lang="en-US" sz="3200" dirty="0">
              <a:latin typeface="Monotype Corsiva" panose="03010101010201010101" pitchFamily="66" charset="0"/>
            </a:endParaRPr>
          </a:p>
          <a:p>
            <a:r>
              <a:rPr lang="en-US" sz="3200" dirty="0">
                <a:latin typeface="Monotype Corsiva" panose="03010101010201010101" pitchFamily="66" charset="0"/>
              </a:rPr>
              <a:t>2.) Really- Who Protects or Denies about this sort of thing?</a:t>
            </a:r>
          </a:p>
          <a:p>
            <a:endParaRPr lang="en-US" sz="2000" dirty="0">
              <a:latin typeface="Monotype Corsiva" panose="03010101010201010101" pitchFamily="66" charset="0"/>
            </a:endParaRPr>
          </a:p>
        </p:txBody>
      </p:sp>
      <p:pic>
        <p:nvPicPr>
          <p:cNvPr id="5" name="Picture Placeholder 4">
            <a:extLst>
              <a:ext uri="{FF2B5EF4-FFF2-40B4-BE49-F238E27FC236}">
                <a16:creationId xmlns:a16="http://schemas.microsoft.com/office/drawing/2014/main" id="{0E4A54AE-B3EF-44B3-933B-748FE2310AF9}"/>
              </a:ext>
            </a:extLst>
          </p:cNvPr>
          <p:cNvPicPr>
            <a:picLocks noGrp="1" noChangeAspect="1"/>
          </p:cNvPicPr>
          <p:nvPr>
            <p:ph type="pic" idx="1"/>
          </p:nvPr>
        </p:nvPicPr>
        <p:blipFill>
          <a:blip r:embed="rId2"/>
          <a:srcRect t="4427" b="4427"/>
          <a:stretch>
            <a:fillRect/>
          </a:stretch>
        </p:blipFill>
        <p:spPr>
          <a:xfrm>
            <a:off x="845278" y="482600"/>
            <a:ext cx="6604000" cy="5842000"/>
          </a:xfrm>
          <a:prstGeom prst="rect">
            <a:avLst/>
          </a:prstGeom>
          <a:ln>
            <a:noFill/>
          </a:ln>
        </p:spPr>
      </p:pic>
      <p:pic>
        <p:nvPicPr>
          <p:cNvPr id="7" name="Graphic 6" descr="Crawl">
            <a:extLst>
              <a:ext uri="{FF2B5EF4-FFF2-40B4-BE49-F238E27FC236}">
                <a16:creationId xmlns:a16="http://schemas.microsoft.com/office/drawing/2014/main" id="{57F3AB4D-439C-4759-98A3-9D4A8A04D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2800" y="4264702"/>
            <a:ext cx="1406578" cy="1128010"/>
          </a:xfrm>
          <a:prstGeom prst="rect">
            <a:avLst/>
          </a:prstGeom>
        </p:spPr>
      </p:pic>
    </p:spTree>
    <p:extLst>
      <p:ext uri="{BB962C8B-B14F-4D97-AF65-F5344CB8AC3E}">
        <p14:creationId xmlns:p14="http://schemas.microsoft.com/office/powerpoint/2010/main" val="2189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B0F4-4685-4696-AEA3-08C544E53E3E}"/>
              </a:ext>
            </a:extLst>
          </p:cNvPr>
          <p:cNvSpPr>
            <a:spLocks noGrp="1"/>
          </p:cNvSpPr>
          <p:nvPr>
            <p:ph type="title"/>
          </p:nvPr>
        </p:nvSpPr>
        <p:spPr/>
        <p:txBody>
          <a:bodyPr/>
          <a:lstStyle/>
          <a:p>
            <a:pPr algn="ctr"/>
            <a:r>
              <a:rPr lang="en-US" sz="2400" dirty="0">
                <a:solidFill>
                  <a:prstClr val="white"/>
                </a:solidFill>
                <a:latin typeface="Bradley Hand ITC" panose="03070402050302030203" pitchFamily="66" charset="0"/>
                <a:ea typeface="+mn-ea"/>
                <a:cs typeface="+mn-cs"/>
              </a:rPr>
              <a:t>“Intimate” comes from Latin “</a:t>
            </a:r>
            <a:r>
              <a:rPr lang="en-US" sz="2400" dirty="0" err="1">
                <a:solidFill>
                  <a:prstClr val="white"/>
                </a:solidFill>
                <a:latin typeface="Bradley Hand ITC" panose="03070402050302030203" pitchFamily="66" charset="0"/>
                <a:ea typeface="+mn-ea"/>
                <a:cs typeface="+mn-cs"/>
              </a:rPr>
              <a:t>intimus</a:t>
            </a:r>
            <a:r>
              <a:rPr lang="en-US" sz="2400" dirty="0">
                <a:solidFill>
                  <a:prstClr val="white"/>
                </a:solidFill>
                <a:latin typeface="Bradley Hand ITC" panose="03070402050302030203" pitchFamily="66" charset="0"/>
                <a:ea typeface="+mn-ea"/>
                <a:cs typeface="+mn-cs"/>
              </a:rPr>
              <a:t>,” meaning “most personal, profound”  or “inmost, innermost, most intimate”</a:t>
            </a:r>
            <a:endParaRPr lang="en-US" dirty="0"/>
          </a:p>
        </p:txBody>
      </p:sp>
      <p:sp>
        <p:nvSpPr>
          <p:cNvPr id="3" name="Content Placeholder 2">
            <a:extLst>
              <a:ext uri="{FF2B5EF4-FFF2-40B4-BE49-F238E27FC236}">
                <a16:creationId xmlns:a16="http://schemas.microsoft.com/office/drawing/2014/main" id="{C8D6DE37-463C-4314-8EEC-03F27B53F33C}"/>
              </a:ext>
            </a:extLst>
          </p:cNvPr>
          <p:cNvSpPr>
            <a:spLocks noGrp="1"/>
          </p:cNvSpPr>
          <p:nvPr>
            <p:ph idx="1"/>
          </p:nvPr>
        </p:nvSpPr>
        <p:spPr>
          <a:xfrm>
            <a:off x="1981200" y="1676400"/>
            <a:ext cx="8686802" cy="5029200"/>
          </a:xfrm>
        </p:spPr>
        <p:txBody>
          <a:bodyPr>
            <a:normAutofit/>
          </a:bodyPr>
          <a:lstStyle/>
          <a:p>
            <a:pPr marL="0" indent="0" algn="ctr">
              <a:buNone/>
            </a:pPr>
            <a:r>
              <a:rPr lang="en-US" sz="2800" dirty="0">
                <a:latin typeface="Bradley Hand ITC" panose="03070402050302030203" pitchFamily="66" charset="0"/>
              </a:rPr>
              <a:t>(Attachment)</a:t>
            </a:r>
          </a:p>
          <a:p>
            <a:pPr marL="0" indent="0" algn="ctr">
              <a:buNone/>
            </a:pPr>
            <a:r>
              <a:rPr lang="en-US" sz="2800" dirty="0">
                <a:latin typeface="Bradley Hand ITC" panose="03070402050302030203" pitchFamily="66" charset="0"/>
              </a:rPr>
              <a:t>(Empathy)</a:t>
            </a:r>
          </a:p>
          <a:p>
            <a:pPr marL="0" indent="0" algn="ctr">
              <a:buNone/>
            </a:pPr>
            <a:endParaRPr lang="en-US" sz="3600" b="1" dirty="0">
              <a:latin typeface="Bradley Hand ITC" panose="03070402050302030203" pitchFamily="66" charset="0"/>
            </a:endParaRPr>
          </a:p>
          <a:p>
            <a:pPr marL="0" indent="0" algn="ctr">
              <a:buNone/>
            </a:pPr>
            <a:r>
              <a:rPr lang="en-US" sz="4000" b="1" u="sng" dirty="0">
                <a:latin typeface="Bradley Hand ITC" panose="03070402050302030203" pitchFamily="66" charset="0"/>
              </a:rPr>
              <a:t>Intimacy</a:t>
            </a:r>
          </a:p>
          <a:p>
            <a:pPr marL="0" indent="0" algn="ctr">
              <a:buNone/>
            </a:pPr>
            <a:endParaRPr lang="en-US" sz="3600" b="1" dirty="0">
              <a:latin typeface="Bradley Hand ITC" panose="03070402050302030203" pitchFamily="66" charset="0"/>
            </a:endParaRPr>
          </a:p>
          <a:p>
            <a:pPr marL="0" indent="0" algn="ctr">
              <a:buNone/>
            </a:pPr>
            <a:r>
              <a:rPr lang="en-US" dirty="0">
                <a:latin typeface="Bradley Hand ITC" panose="03070402050302030203" pitchFamily="66" charset="0"/>
              </a:rPr>
              <a:t>        Safety                        Vulnerability</a:t>
            </a:r>
          </a:p>
          <a:p>
            <a:pPr marL="0" indent="0" algn="ctr">
              <a:buNone/>
            </a:pPr>
            <a:r>
              <a:rPr lang="en-US" dirty="0">
                <a:latin typeface="Bradley Hand ITC" panose="03070402050302030203" pitchFamily="66" charset="0"/>
              </a:rPr>
              <a:t>(transparency &amp; credibility)</a:t>
            </a:r>
          </a:p>
        </p:txBody>
      </p:sp>
      <p:cxnSp>
        <p:nvCxnSpPr>
          <p:cNvPr id="10" name="Straight Arrow Connector 9">
            <a:extLst>
              <a:ext uri="{FF2B5EF4-FFF2-40B4-BE49-F238E27FC236}">
                <a16:creationId xmlns:a16="http://schemas.microsoft.com/office/drawing/2014/main" id="{8D07548F-C9A5-447C-8176-71E8BDDEA00A}"/>
              </a:ext>
            </a:extLst>
          </p:cNvPr>
          <p:cNvCxnSpPr>
            <a:cxnSpLocks/>
          </p:cNvCxnSpPr>
          <p:nvPr/>
        </p:nvCxnSpPr>
        <p:spPr>
          <a:xfrm>
            <a:off x="6248400" y="2971800"/>
            <a:ext cx="0" cy="6096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7A5F7A-9483-4B9B-9C94-72E092B3C0EB}"/>
              </a:ext>
            </a:extLst>
          </p:cNvPr>
          <p:cNvCxnSpPr>
            <a:cxnSpLocks/>
          </p:cNvCxnSpPr>
          <p:nvPr/>
        </p:nvCxnSpPr>
        <p:spPr>
          <a:xfrm>
            <a:off x="6324600" y="4343400"/>
            <a:ext cx="0" cy="6858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F85FD39-75B3-4DA5-8D86-766168F004BD}"/>
              </a:ext>
            </a:extLst>
          </p:cNvPr>
          <p:cNvCxnSpPr>
            <a:cxnSpLocks/>
          </p:cNvCxnSpPr>
          <p:nvPr/>
        </p:nvCxnSpPr>
        <p:spPr>
          <a:xfrm>
            <a:off x="5486400" y="5334000"/>
            <a:ext cx="1524000" cy="0"/>
          </a:xfrm>
          <a:prstGeom prst="straightConnector1">
            <a:avLst/>
          </a:prstGeom>
          <a:ln w="25400">
            <a:miter lim="8000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1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F175-60FB-4BBD-8F9A-4F8BE232A013}"/>
              </a:ext>
            </a:extLst>
          </p:cNvPr>
          <p:cNvSpPr>
            <a:spLocks noGrp="1"/>
          </p:cNvSpPr>
          <p:nvPr>
            <p:ph type="title"/>
          </p:nvPr>
        </p:nvSpPr>
        <p:spPr>
          <a:xfrm>
            <a:off x="1524002" y="274638"/>
            <a:ext cx="9143998" cy="1325562"/>
          </a:xfrm>
        </p:spPr>
        <p:txBody>
          <a:bodyPr>
            <a:normAutofit fontScale="90000"/>
          </a:bodyPr>
          <a:lstStyle/>
          <a:p>
            <a:pPr algn="ctr"/>
            <a:r>
              <a:rPr lang="en-US" dirty="0">
                <a:latin typeface="Bradley Hand ITC" panose="03070402050302030203" pitchFamily="66" charset="0"/>
              </a:rPr>
              <a:t>The Key to Understanding the Destructive Power of Sexual Abuse upon the Vulnerable is to Understand</a:t>
            </a:r>
            <a:br>
              <a:rPr lang="en-US" dirty="0">
                <a:latin typeface="Bradley Hand ITC" panose="03070402050302030203" pitchFamily="66" charset="0"/>
              </a:rPr>
            </a:br>
            <a:r>
              <a:rPr lang="en-US" b="1" dirty="0">
                <a:highlight>
                  <a:srgbClr val="0000FF"/>
                </a:highlight>
                <a:latin typeface="Bradley Hand ITC" panose="03070402050302030203" pitchFamily="66" charset="0"/>
              </a:rPr>
              <a:t>“INTIMACY”</a:t>
            </a:r>
          </a:p>
        </p:txBody>
      </p:sp>
      <p:sp>
        <p:nvSpPr>
          <p:cNvPr id="3" name="Text Placeholder 2">
            <a:extLst>
              <a:ext uri="{FF2B5EF4-FFF2-40B4-BE49-F238E27FC236}">
                <a16:creationId xmlns:a16="http://schemas.microsoft.com/office/drawing/2014/main" id="{32191243-FC01-4E8C-9A65-6BDE5BBD7DA4}"/>
              </a:ext>
            </a:extLst>
          </p:cNvPr>
          <p:cNvSpPr>
            <a:spLocks noGrp="1"/>
          </p:cNvSpPr>
          <p:nvPr>
            <p:ph type="body" idx="1"/>
          </p:nvPr>
        </p:nvSpPr>
        <p:spPr/>
        <p:txBody>
          <a:bodyPr>
            <a:normAutofit/>
          </a:bodyPr>
          <a:lstStyle/>
          <a:p>
            <a:pPr algn="ctr"/>
            <a:r>
              <a:rPr lang="en-US" sz="4000" i="1" dirty="0">
                <a:latin typeface="Bradley Hand ITC" panose="03070402050302030203" pitchFamily="66" charset="0"/>
              </a:rPr>
              <a:t>Safety</a:t>
            </a:r>
          </a:p>
        </p:txBody>
      </p:sp>
      <p:pic>
        <p:nvPicPr>
          <p:cNvPr id="8" name="Content Placeholder 7">
            <a:extLst>
              <a:ext uri="{FF2B5EF4-FFF2-40B4-BE49-F238E27FC236}">
                <a16:creationId xmlns:a16="http://schemas.microsoft.com/office/drawing/2014/main" id="{54C210E1-4E05-4A12-82C8-3610D14F714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05000" y="2514600"/>
            <a:ext cx="3048000" cy="3983182"/>
          </a:xfrm>
        </p:spPr>
      </p:pic>
      <p:sp>
        <p:nvSpPr>
          <p:cNvPr id="5" name="Text Placeholder 4">
            <a:extLst>
              <a:ext uri="{FF2B5EF4-FFF2-40B4-BE49-F238E27FC236}">
                <a16:creationId xmlns:a16="http://schemas.microsoft.com/office/drawing/2014/main" id="{3DC8A3F3-7D08-4E38-A486-28D31D865DD7}"/>
              </a:ext>
            </a:extLst>
          </p:cNvPr>
          <p:cNvSpPr>
            <a:spLocks noGrp="1"/>
          </p:cNvSpPr>
          <p:nvPr>
            <p:ph type="body" sz="quarter" idx="3"/>
          </p:nvPr>
        </p:nvSpPr>
        <p:spPr/>
        <p:txBody>
          <a:bodyPr>
            <a:normAutofit/>
          </a:bodyPr>
          <a:lstStyle/>
          <a:p>
            <a:pPr algn="ctr"/>
            <a:r>
              <a:rPr lang="en-US" sz="4000" dirty="0">
                <a:latin typeface="Bradley Hand ITC" panose="03070402050302030203" pitchFamily="66" charset="0"/>
              </a:rPr>
              <a:t>Vulnerability</a:t>
            </a:r>
          </a:p>
        </p:txBody>
      </p:sp>
      <p:pic>
        <p:nvPicPr>
          <p:cNvPr id="10" name="Content Placeholder 9">
            <a:extLst>
              <a:ext uri="{FF2B5EF4-FFF2-40B4-BE49-F238E27FC236}">
                <a16:creationId xmlns:a16="http://schemas.microsoft.com/office/drawing/2014/main" id="{A61CB01D-40E7-49DB-B9B7-182F92B05AF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0963" y="3152775"/>
            <a:ext cx="4057650" cy="2686050"/>
          </a:xfrm>
        </p:spPr>
      </p:pic>
    </p:spTree>
    <p:extLst>
      <p:ext uri="{BB962C8B-B14F-4D97-AF65-F5344CB8AC3E}">
        <p14:creationId xmlns:p14="http://schemas.microsoft.com/office/powerpoint/2010/main" val="15230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1C20-1A77-4092-9E19-FF850A83296A}"/>
              </a:ext>
            </a:extLst>
          </p:cNvPr>
          <p:cNvSpPr>
            <a:spLocks noGrp="1"/>
          </p:cNvSpPr>
          <p:nvPr>
            <p:ph type="title"/>
          </p:nvPr>
        </p:nvSpPr>
        <p:spPr>
          <a:xfrm>
            <a:off x="1524002" y="274638"/>
            <a:ext cx="9143998" cy="1401762"/>
          </a:xfrm>
        </p:spPr>
        <p:txBody>
          <a:bodyPr>
            <a:normAutofit fontScale="90000"/>
          </a:bodyPr>
          <a:lstStyle/>
          <a:p>
            <a:pPr algn="ctr"/>
            <a:r>
              <a:rPr lang="en-US" sz="3600" dirty="0">
                <a:solidFill>
                  <a:prstClr val="white"/>
                </a:solidFill>
                <a:latin typeface="Monotype Corsiva" panose="03010101010201010101" pitchFamily="66" charset="0"/>
              </a:rPr>
              <a:t>The Key to Understanding the Destructive Power of Sexual Abuse upon the Vulnerable is to Understand</a:t>
            </a:r>
            <a:r>
              <a:rPr lang="en-US" sz="2900" dirty="0">
                <a:solidFill>
                  <a:prstClr val="white"/>
                </a:solidFill>
                <a:latin typeface="Bradley Hand ITC" panose="03070402050302030203" pitchFamily="66" charset="0"/>
              </a:rPr>
              <a:t/>
            </a:r>
            <a:br>
              <a:rPr lang="en-US" sz="2900" dirty="0">
                <a:solidFill>
                  <a:prstClr val="white"/>
                </a:solidFill>
                <a:latin typeface="Bradley Hand ITC" panose="03070402050302030203" pitchFamily="66" charset="0"/>
              </a:rPr>
            </a:br>
            <a:r>
              <a:rPr lang="en-US" sz="4400" b="1" dirty="0">
                <a:solidFill>
                  <a:prstClr val="white"/>
                </a:solidFill>
                <a:highlight>
                  <a:srgbClr val="0000FF"/>
                </a:highlight>
                <a:latin typeface="Arabic Typesetting" panose="03020402040406030203" pitchFamily="66" charset="-78"/>
                <a:cs typeface="Arabic Typesetting" panose="03020402040406030203" pitchFamily="66" charset="-78"/>
              </a:rPr>
              <a:t>“INTIMACY”</a:t>
            </a:r>
            <a:endParaRPr lang="en-US" sz="4400" dirty="0">
              <a:latin typeface="Arabic Typesetting" panose="03020402040406030203" pitchFamily="66" charset="-78"/>
              <a:cs typeface="Arabic Typesetting" panose="03020402040406030203" pitchFamily="66" charset="-78"/>
            </a:endParaRPr>
          </a:p>
        </p:txBody>
      </p:sp>
      <p:sp>
        <p:nvSpPr>
          <p:cNvPr id="3" name="Text Placeholder 2">
            <a:extLst>
              <a:ext uri="{FF2B5EF4-FFF2-40B4-BE49-F238E27FC236}">
                <a16:creationId xmlns:a16="http://schemas.microsoft.com/office/drawing/2014/main" id="{0A5FC37E-4C17-4BF3-977B-FAE0B984FE90}"/>
              </a:ext>
            </a:extLst>
          </p:cNvPr>
          <p:cNvSpPr>
            <a:spLocks noGrp="1"/>
          </p:cNvSpPr>
          <p:nvPr>
            <p:ph type="body" idx="1"/>
          </p:nvPr>
        </p:nvSpPr>
        <p:spPr>
          <a:xfrm>
            <a:off x="1524001" y="1752600"/>
            <a:ext cx="4416552" cy="914400"/>
          </a:xfrm>
        </p:spPr>
        <p:txBody>
          <a:bodyPr/>
          <a:lstStyle/>
          <a:p>
            <a:pPr lvl="0" algn="ctr"/>
            <a:r>
              <a:rPr lang="en-US" sz="4400" dirty="0">
                <a:solidFill>
                  <a:prstClr val="white"/>
                </a:solidFill>
                <a:latin typeface="Arabic Typesetting" panose="03020402040406030203" pitchFamily="66" charset="-78"/>
                <a:cs typeface="Arabic Typesetting" panose="03020402040406030203" pitchFamily="66" charset="-78"/>
              </a:rPr>
              <a:t>Vulnerability</a:t>
            </a:r>
          </a:p>
          <a:p>
            <a:pPr algn="ctr"/>
            <a:endParaRPr lang="en-US" dirty="0"/>
          </a:p>
        </p:txBody>
      </p:sp>
      <p:sp>
        <p:nvSpPr>
          <p:cNvPr id="4" name="Content Placeholder 3">
            <a:extLst>
              <a:ext uri="{FF2B5EF4-FFF2-40B4-BE49-F238E27FC236}">
                <a16:creationId xmlns:a16="http://schemas.microsoft.com/office/drawing/2014/main" id="{DF8CD108-B71C-4B91-9460-CDD2445730EF}"/>
              </a:ext>
            </a:extLst>
          </p:cNvPr>
          <p:cNvSpPr>
            <a:spLocks noGrp="1"/>
          </p:cNvSpPr>
          <p:nvPr>
            <p:ph sz="half" idx="2"/>
          </p:nvPr>
        </p:nvSpPr>
        <p:spPr>
          <a:xfrm>
            <a:off x="1524001" y="2362201"/>
            <a:ext cx="4416552" cy="3810000"/>
          </a:xfrm>
        </p:spPr>
        <p:txBody>
          <a:bodyPr>
            <a:noAutofit/>
          </a:bodyPr>
          <a:lstStyle/>
          <a:p>
            <a:r>
              <a:rPr lang="en-US" sz="3200" dirty="0">
                <a:latin typeface="Arabic Typesetting" panose="03020402040406030203" pitchFamily="66" charset="-78"/>
                <a:cs typeface="Arabic Typesetting" panose="03020402040406030203" pitchFamily="66" charset="-78"/>
              </a:rPr>
              <a:t>The groomed child or teen demonstrates a form of vulnerability</a:t>
            </a:r>
          </a:p>
          <a:p>
            <a:r>
              <a:rPr lang="en-US" sz="3200" dirty="0">
                <a:latin typeface="Arabic Typesetting" panose="03020402040406030203" pitchFamily="66" charset="-78"/>
                <a:cs typeface="Arabic Typesetting" panose="03020402040406030203" pitchFamily="66" charset="-78"/>
              </a:rPr>
              <a:t>The Predator manipulates after discovering this vulnerability and initially presents as caring, responsive, understanding</a:t>
            </a:r>
          </a:p>
        </p:txBody>
      </p:sp>
      <p:sp>
        <p:nvSpPr>
          <p:cNvPr id="5" name="Text Placeholder 4">
            <a:extLst>
              <a:ext uri="{FF2B5EF4-FFF2-40B4-BE49-F238E27FC236}">
                <a16:creationId xmlns:a16="http://schemas.microsoft.com/office/drawing/2014/main" id="{952EAAE2-225C-4A23-B1F1-5B60253987D9}"/>
              </a:ext>
            </a:extLst>
          </p:cNvPr>
          <p:cNvSpPr>
            <a:spLocks noGrp="1"/>
          </p:cNvSpPr>
          <p:nvPr>
            <p:ph type="body" sz="quarter" idx="3"/>
          </p:nvPr>
        </p:nvSpPr>
        <p:spPr>
          <a:xfrm>
            <a:off x="6251448" y="1752600"/>
            <a:ext cx="4416552" cy="914400"/>
          </a:xfrm>
        </p:spPr>
        <p:txBody>
          <a:bodyPr/>
          <a:lstStyle/>
          <a:p>
            <a:pPr lvl="0" algn="ctr"/>
            <a:r>
              <a:rPr lang="en-US" sz="4400" dirty="0">
                <a:solidFill>
                  <a:prstClr val="white"/>
                </a:solidFill>
                <a:latin typeface="Arabic Typesetting" panose="03020402040406030203" pitchFamily="66" charset="-78"/>
                <a:cs typeface="Arabic Typesetting" panose="03020402040406030203" pitchFamily="66" charset="-78"/>
              </a:rPr>
              <a:t>Safety</a:t>
            </a:r>
          </a:p>
          <a:p>
            <a:pPr algn="ctr"/>
            <a:endParaRPr lang="en-US" dirty="0"/>
          </a:p>
        </p:txBody>
      </p:sp>
      <p:sp>
        <p:nvSpPr>
          <p:cNvPr id="6" name="Content Placeholder 5">
            <a:extLst>
              <a:ext uri="{FF2B5EF4-FFF2-40B4-BE49-F238E27FC236}">
                <a16:creationId xmlns:a16="http://schemas.microsoft.com/office/drawing/2014/main" id="{A2CB48B3-64A3-451F-A5F8-730ED16D9E7C}"/>
              </a:ext>
            </a:extLst>
          </p:cNvPr>
          <p:cNvSpPr>
            <a:spLocks noGrp="1"/>
          </p:cNvSpPr>
          <p:nvPr>
            <p:ph sz="quarter" idx="4"/>
          </p:nvPr>
        </p:nvSpPr>
        <p:spPr>
          <a:xfrm>
            <a:off x="6251448" y="2286001"/>
            <a:ext cx="4416552" cy="3886200"/>
          </a:xfrm>
        </p:spPr>
        <p:txBody>
          <a:bodyPr>
            <a:noAutofit/>
          </a:bodyPr>
          <a:lstStyle/>
          <a:p>
            <a:r>
              <a:rPr lang="en-US" dirty="0">
                <a:latin typeface="Arabic Typesetting" panose="03020402040406030203" pitchFamily="66" charset="-78"/>
                <a:cs typeface="Arabic Typesetting" panose="03020402040406030203" pitchFamily="66" charset="-78"/>
              </a:rPr>
              <a:t>The groomed child or teen receives what in appearance is the security, affection, attention </a:t>
            </a:r>
            <a:r>
              <a:rPr lang="en-US" dirty="0" err="1">
                <a:latin typeface="Arabic Typesetting" panose="03020402040406030203" pitchFamily="66" charset="-78"/>
                <a:cs typeface="Arabic Typesetting" panose="03020402040406030203" pitchFamily="66" charset="-78"/>
              </a:rPr>
              <a:t>etc</a:t>
            </a:r>
            <a:r>
              <a:rPr lang="en-US" dirty="0">
                <a:latin typeface="Arabic Typesetting" panose="03020402040406030203" pitchFamily="66" charset="-78"/>
                <a:cs typeface="Arabic Typesetting" panose="03020402040406030203" pitchFamily="66" charset="-78"/>
              </a:rPr>
              <a:t> this is perceived by the vulnerable child or teen as proof of the adult’s safety…..but this is an intended deception of safety and soon in return for the their vulnerabilities being perceived as protected the vulnerable are gradually exploited often into a “quid pro quo” relationship for the Predator’s sexual and psychological need fulfilment. And the vulnerable child or teen is now trapped and victimized.</a:t>
            </a:r>
          </a:p>
        </p:txBody>
      </p:sp>
    </p:spTree>
    <p:extLst>
      <p:ext uri="{BB962C8B-B14F-4D97-AF65-F5344CB8AC3E}">
        <p14:creationId xmlns:p14="http://schemas.microsoft.com/office/powerpoint/2010/main" val="2300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F175-60FB-4BBD-8F9A-4F8BE232A013}"/>
              </a:ext>
            </a:extLst>
          </p:cNvPr>
          <p:cNvSpPr>
            <a:spLocks noGrp="1"/>
          </p:cNvSpPr>
          <p:nvPr>
            <p:ph type="title"/>
          </p:nvPr>
        </p:nvSpPr>
        <p:spPr>
          <a:xfrm>
            <a:off x="1524002" y="274638"/>
            <a:ext cx="9143998" cy="1782762"/>
          </a:xfrm>
        </p:spPr>
        <p:txBody>
          <a:bodyPr>
            <a:normAutofit fontScale="90000"/>
          </a:bodyPr>
          <a:lstStyle/>
          <a:p>
            <a:pPr algn="ctr"/>
            <a:r>
              <a:rPr lang="en-US" sz="4000" dirty="0">
                <a:latin typeface="Monotype Corsiva" panose="03010101010201010101" pitchFamily="66" charset="0"/>
              </a:rPr>
              <a:t>The Key to Understanding the Destructive Power of Sexual Abuse upon the Vulnerable is to Understand</a:t>
            </a:r>
            <a:r>
              <a:rPr lang="en-US" dirty="0">
                <a:latin typeface="Bradley Hand ITC" panose="03070402050302030203" pitchFamily="66" charset="0"/>
              </a:rPr>
              <a:t/>
            </a:r>
            <a:br>
              <a:rPr lang="en-US" dirty="0">
                <a:latin typeface="Bradley Hand ITC" panose="03070402050302030203" pitchFamily="66" charset="0"/>
              </a:rPr>
            </a:br>
            <a:r>
              <a:rPr lang="en-US" sz="4000" b="1" dirty="0">
                <a:highlight>
                  <a:srgbClr val="0000FF"/>
                </a:highlight>
                <a:latin typeface="Arabic Typesetting" panose="03020402040406030203" pitchFamily="66" charset="-78"/>
                <a:cs typeface="Arabic Typesetting" panose="03020402040406030203" pitchFamily="66" charset="-78"/>
              </a:rPr>
              <a:t>“INTIMACY”</a:t>
            </a:r>
          </a:p>
        </p:txBody>
      </p:sp>
      <p:sp>
        <p:nvSpPr>
          <p:cNvPr id="3" name="Text Placeholder 2">
            <a:extLst>
              <a:ext uri="{FF2B5EF4-FFF2-40B4-BE49-F238E27FC236}">
                <a16:creationId xmlns:a16="http://schemas.microsoft.com/office/drawing/2014/main" id="{32191243-FC01-4E8C-9A65-6BDE5BBD7DA4}"/>
              </a:ext>
            </a:extLst>
          </p:cNvPr>
          <p:cNvSpPr>
            <a:spLocks noGrp="1"/>
          </p:cNvSpPr>
          <p:nvPr>
            <p:ph type="body" idx="1"/>
          </p:nvPr>
        </p:nvSpPr>
        <p:spPr/>
        <p:txBody>
          <a:bodyPr>
            <a:normAutofit/>
          </a:bodyPr>
          <a:lstStyle/>
          <a:p>
            <a:pPr algn="ctr"/>
            <a:r>
              <a:rPr lang="en-US" sz="4400" dirty="0">
                <a:latin typeface="Arabic Typesetting" panose="03020402040406030203" pitchFamily="66" charset="-78"/>
                <a:cs typeface="Arabic Typesetting" panose="03020402040406030203" pitchFamily="66" charset="-78"/>
              </a:rPr>
              <a:t>Safety</a:t>
            </a:r>
          </a:p>
        </p:txBody>
      </p:sp>
      <p:sp>
        <p:nvSpPr>
          <p:cNvPr id="5" name="Text Placeholder 4">
            <a:extLst>
              <a:ext uri="{FF2B5EF4-FFF2-40B4-BE49-F238E27FC236}">
                <a16:creationId xmlns:a16="http://schemas.microsoft.com/office/drawing/2014/main" id="{3DC8A3F3-7D08-4E38-A486-28D31D865DD7}"/>
              </a:ext>
            </a:extLst>
          </p:cNvPr>
          <p:cNvSpPr>
            <a:spLocks noGrp="1"/>
          </p:cNvSpPr>
          <p:nvPr>
            <p:ph type="body" sz="quarter" idx="3"/>
          </p:nvPr>
        </p:nvSpPr>
        <p:spPr/>
        <p:txBody>
          <a:bodyPr>
            <a:normAutofit/>
          </a:bodyPr>
          <a:lstStyle/>
          <a:p>
            <a:pPr algn="ctr"/>
            <a:r>
              <a:rPr lang="en-US" sz="4400" dirty="0">
                <a:latin typeface="Arabic Typesetting" panose="03020402040406030203" pitchFamily="66" charset="-78"/>
                <a:cs typeface="Arabic Typesetting" panose="03020402040406030203" pitchFamily="66" charset="-78"/>
              </a:rPr>
              <a:t>Vulnerability</a:t>
            </a:r>
          </a:p>
        </p:txBody>
      </p:sp>
      <p:pic>
        <p:nvPicPr>
          <p:cNvPr id="14" name="Content Placeholder 13">
            <a:extLst>
              <a:ext uri="{FF2B5EF4-FFF2-40B4-BE49-F238E27FC236}">
                <a16:creationId xmlns:a16="http://schemas.microsoft.com/office/drawing/2014/main" id="{995980E4-9F8A-40FA-AD62-D4AF9C846537}"/>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1524002" y="2839762"/>
            <a:ext cx="4416425" cy="3312076"/>
          </a:xfrm>
        </p:spPr>
      </p:pic>
      <p:pic>
        <p:nvPicPr>
          <p:cNvPr id="18" name="Content Placeholder 17">
            <a:extLst>
              <a:ext uri="{FF2B5EF4-FFF2-40B4-BE49-F238E27FC236}">
                <a16:creationId xmlns:a16="http://schemas.microsoft.com/office/drawing/2014/main" id="{4455A04A-F7A6-4E6A-9EFB-38445763778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54788" y="2971800"/>
            <a:ext cx="3810000" cy="3048000"/>
          </a:xfrm>
        </p:spPr>
      </p:pic>
    </p:spTree>
    <p:extLst>
      <p:ext uri="{BB962C8B-B14F-4D97-AF65-F5344CB8AC3E}">
        <p14:creationId xmlns:p14="http://schemas.microsoft.com/office/powerpoint/2010/main" val="17904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3.xml><?xml version="1.0" encoding="utf-8"?>
<a:theme xmlns:a="http://schemas.openxmlformats.org/drawingml/2006/main" name="1_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docProps/app.xml><?xml version="1.0" encoding="utf-8"?>
<Properties xmlns="http://schemas.openxmlformats.org/officeDocument/2006/extended-properties" xmlns:vt="http://schemas.openxmlformats.org/officeDocument/2006/docPropsVTypes">
  <TotalTime>1907</TotalTime>
  <Words>3278</Words>
  <Application>Microsoft Office PowerPoint</Application>
  <PresentationFormat>Widescreen</PresentationFormat>
  <Paragraphs>225</Paragraphs>
  <Slides>39</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Microsoft JhengHei Light</vt:lpstr>
      <vt:lpstr>Aldhabi</vt:lpstr>
      <vt:lpstr>Arabic Typesetting</vt:lpstr>
      <vt:lpstr>Arial</vt:lpstr>
      <vt:lpstr>Book Antiqua</vt:lpstr>
      <vt:lpstr>Bradley Hand ITC</vt:lpstr>
      <vt:lpstr>Cambria</vt:lpstr>
      <vt:lpstr>Consolas</vt:lpstr>
      <vt:lpstr>Corbel</vt:lpstr>
      <vt:lpstr>Merriweather</vt:lpstr>
      <vt:lpstr>Mongolian Baiti</vt:lpstr>
      <vt:lpstr>Monotype Corsiva</vt:lpstr>
      <vt:lpstr>MV Boli</vt:lpstr>
      <vt:lpstr>Wingdings</vt:lpstr>
      <vt:lpstr>Red Radial 16x9</vt:lpstr>
      <vt:lpstr>Chalkboard 16x9</vt:lpstr>
      <vt:lpstr>1_Red Radial 16x9</vt:lpstr>
      <vt:lpstr>The Pathway from Priest to Predator</vt:lpstr>
      <vt:lpstr>For Today’s Opportunity to Present a special thanks to……</vt:lpstr>
      <vt:lpstr>The Pathway from Priest to Predator</vt:lpstr>
      <vt:lpstr>Today’s Terms</vt:lpstr>
      <vt:lpstr>The Pathway from Priest to Predator</vt:lpstr>
      <vt:lpstr>“Intimate” comes from Latin “intimus,” meaning “most personal, profound”  or “inmost, innermost, most intimate”</vt:lpstr>
      <vt:lpstr>The Key to Understanding the Destructive Power of Sexual Abuse upon the Vulnerable is to Understand “INTIMACY”</vt:lpstr>
      <vt:lpstr>The Key to Understanding the Destructive Power of Sexual Abuse upon the Vulnerable is to Understand “INTIMACY”</vt:lpstr>
      <vt:lpstr>The Key to Understanding the Destructive Power of Sexual Abuse upon the Vulnerable is to Understand “INTIMACY”</vt:lpstr>
      <vt:lpstr>Really- Who does this sort of thing?</vt:lpstr>
      <vt:lpstr>PowerPoint Presentation</vt:lpstr>
      <vt:lpstr>Is this a crisis caused by Homosexulaity?</vt:lpstr>
      <vt:lpstr>Pornography and Child Sexual Abuse</vt:lpstr>
      <vt:lpstr>What really is Child sexual Pornography?</vt:lpstr>
      <vt:lpstr>Where does it Now Begin?  Pornography</vt:lpstr>
      <vt:lpstr>Where does it Now Begin?  Pornography</vt:lpstr>
      <vt:lpstr>What really is Child sexual Pornography?</vt:lpstr>
      <vt:lpstr>Where does it Now Begin?  Pornography</vt:lpstr>
      <vt:lpstr>What is a Paraphila?</vt:lpstr>
      <vt:lpstr>What are the Nine Paraphilias?</vt:lpstr>
      <vt:lpstr>The 4 Forms of Pedophilia</vt:lpstr>
      <vt:lpstr>So whats the difference we need to know?</vt:lpstr>
      <vt:lpstr>What does the Research tell us and where does it lead us? </vt:lpstr>
      <vt:lpstr>What does the Research tell us and where does it lead us? </vt:lpstr>
      <vt:lpstr>PowerPoint Presentation</vt:lpstr>
      <vt:lpstr>Really- Who Protects or Denies about this sort of thing? </vt:lpstr>
      <vt:lpstr>Really- Who Protects or Denies about this sort of thing? </vt:lpstr>
      <vt:lpstr>What are the Patterns Found in the Narratives about those of power &amp; Position who have permitted this pervasive abuse?</vt:lpstr>
      <vt:lpstr>What does the Research tell us and where does it lead us?</vt:lpstr>
      <vt:lpstr>What does the Research tell us and where does it lead us?</vt:lpstr>
      <vt:lpstr>The Keys to change and Renewal </vt:lpstr>
      <vt:lpstr>Keys to Change</vt:lpstr>
      <vt:lpstr>For those protecting the vulnerable What is the most Common Pathway Leading to Child Sexual Abuse in the United States?</vt:lpstr>
      <vt:lpstr>Keys to Change</vt:lpstr>
      <vt:lpstr>Grace is the Cornerstone of renewal and restoration but the “condition” of Grace must for be Understand</vt:lpstr>
      <vt:lpstr>The “Condition” for Grace</vt:lpstr>
      <vt:lpstr>Presentation References</vt:lpstr>
      <vt:lpstr>Presentation References (p.2)</vt:lpstr>
      <vt:lpstr>Dr. Robert Crawford  can be reached at  Robert Crawford Counseling &amp; Consultation, LLC 44 Cooper Street, Suite 208 Woodbury, NJ 08096 (856) 537-1269 robertcrawfordcounseling@gmail.com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Crawford</dc:creator>
  <cp:lastModifiedBy>Herrera, Rod</cp:lastModifiedBy>
  <cp:revision>2</cp:revision>
  <dcterms:created xsi:type="dcterms:W3CDTF">2019-03-20T15:36:00Z</dcterms:created>
  <dcterms:modified xsi:type="dcterms:W3CDTF">2019-04-03T19:16:12Z</dcterms:modified>
</cp:coreProperties>
</file>