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75"/>
  </p:notesMasterIdLst>
  <p:handoutMasterIdLst>
    <p:handoutMasterId r:id="rId76"/>
  </p:handoutMasterIdLst>
  <p:sldIdLst>
    <p:sldId id="637" r:id="rId3"/>
    <p:sldId id="658" r:id="rId4"/>
    <p:sldId id="712" r:id="rId5"/>
    <p:sldId id="689" r:id="rId6"/>
    <p:sldId id="690" r:id="rId7"/>
    <p:sldId id="691" r:id="rId8"/>
    <p:sldId id="692" r:id="rId9"/>
    <p:sldId id="659" r:id="rId10"/>
    <p:sldId id="713" r:id="rId11"/>
    <p:sldId id="644" r:id="rId12"/>
    <p:sldId id="643" r:id="rId13"/>
    <p:sldId id="716" r:id="rId14"/>
    <p:sldId id="646" r:id="rId15"/>
    <p:sldId id="662" r:id="rId16"/>
    <p:sldId id="648" r:id="rId17"/>
    <p:sldId id="663" r:id="rId18"/>
    <p:sldId id="665" r:id="rId19"/>
    <p:sldId id="666" r:id="rId20"/>
    <p:sldId id="714" r:id="rId21"/>
    <p:sldId id="715" r:id="rId22"/>
    <p:sldId id="717" r:id="rId23"/>
    <p:sldId id="650" r:id="rId24"/>
    <p:sldId id="652" r:id="rId25"/>
    <p:sldId id="669" r:id="rId26"/>
    <p:sldId id="710" r:id="rId27"/>
    <p:sldId id="755" r:id="rId28"/>
    <p:sldId id="675" r:id="rId29"/>
    <p:sldId id="671" r:id="rId30"/>
    <p:sldId id="709" r:id="rId31"/>
    <p:sldId id="674" r:id="rId32"/>
    <p:sldId id="672" r:id="rId33"/>
    <p:sldId id="678" r:id="rId34"/>
    <p:sldId id="677" r:id="rId35"/>
    <p:sldId id="708" r:id="rId36"/>
    <p:sldId id="641" r:id="rId37"/>
    <p:sldId id="750" r:id="rId38"/>
    <p:sldId id="756" r:id="rId39"/>
    <p:sldId id="751" r:id="rId40"/>
    <p:sldId id="653" r:id="rId41"/>
    <p:sldId id="656" r:id="rId42"/>
    <p:sldId id="719" r:id="rId43"/>
    <p:sldId id="718" r:id="rId44"/>
    <p:sldId id="667" r:id="rId45"/>
    <p:sldId id="695" r:id="rId46"/>
    <p:sldId id="696" r:id="rId47"/>
    <p:sldId id="694" r:id="rId48"/>
    <p:sldId id="723" r:id="rId49"/>
    <p:sldId id="726" r:id="rId50"/>
    <p:sldId id="732" r:id="rId51"/>
    <p:sldId id="725" r:id="rId52"/>
    <p:sldId id="729" r:id="rId53"/>
    <p:sldId id="731" r:id="rId54"/>
    <p:sldId id="730" r:id="rId55"/>
    <p:sldId id="735" r:id="rId56"/>
    <p:sldId id="733" r:id="rId57"/>
    <p:sldId id="737" r:id="rId58"/>
    <p:sldId id="748" r:id="rId59"/>
    <p:sldId id="736" r:id="rId60"/>
    <p:sldId id="740" r:id="rId61"/>
    <p:sldId id="720" r:id="rId62"/>
    <p:sldId id="741" r:id="rId63"/>
    <p:sldId id="738" r:id="rId64"/>
    <p:sldId id="746" r:id="rId65"/>
    <p:sldId id="743" r:id="rId66"/>
    <p:sldId id="752" r:id="rId67"/>
    <p:sldId id="754" r:id="rId68"/>
    <p:sldId id="711" r:id="rId69"/>
    <p:sldId id="657" r:id="rId70"/>
    <p:sldId id="687" r:id="rId71"/>
    <p:sldId id="705" r:id="rId72"/>
    <p:sldId id="749" r:id="rId73"/>
    <p:sldId id="703" r:id="rId74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hisel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253D75"/>
    <a:srgbClr val="10A5D3"/>
    <a:srgbClr val="EFB8F1"/>
    <a:srgbClr val="A257F5"/>
    <a:srgbClr val="0086AA"/>
    <a:srgbClr val="000066"/>
    <a:srgbClr val="FFFFFF"/>
    <a:srgbClr val="00617B"/>
    <a:srgbClr val="34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731" autoAdjust="0"/>
  </p:normalViewPr>
  <p:slideViewPr>
    <p:cSldViewPr>
      <p:cViewPr varScale="1">
        <p:scale>
          <a:sx n="80" d="100"/>
          <a:sy n="80" d="100"/>
        </p:scale>
        <p:origin x="4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C69B9-7DEE-4836-8479-5DFEC4E1995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AB7-1E8B-45F6-BA9E-C535396F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34CB1BA-69EF-4890-B7FA-0B2AA1C91CD4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2F8FB27-50EC-41C0-9B76-F1241906F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1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8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F7B6-8DEB-41C7-BE9A-B2F850ADBF2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3410-83A8-45E8-AC07-02EB303B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9FE8-F05F-4BCF-8D8B-B605A42E04BE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E06B-A077-4706-B0FA-F015A1D4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2C34-EA70-42AC-8C1E-429781227C22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56FD-8547-4BA1-A311-21D2CEC3A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8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CBB6-CC6C-4723-865E-8BFC069600E0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2722-A3E5-430D-B2DD-C7D7A5EA1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67E0-EB55-4C3F-8B39-817002A9DC9D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AA7C-8E49-4B8F-9377-BB7D39A4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7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1860-C1E5-46D7-AB53-920DF9715F22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DD6F-122D-47BD-92B2-118750FEE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9FC6-8213-4547-ACCE-CB77AFBFD158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1B46-D6FC-46CC-8C82-1E63B9B89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3" y="2362204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62204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11C0-935C-4DBE-BE8E-6A90911F7660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8E69-8520-4160-B4E4-1C42AAA0E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B132-F344-4B09-B170-31771E8872EB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6F57-B420-4658-BD55-190A897E2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33A9-86AB-490F-BAE7-8028E24134D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5F99-4E24-4E4A-9B86-77F87F9E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3" y="1524004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6C8B-D5BD-459C-8FC7-06E0CBE9A361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FF9F-8DDB-471F-8B70-EBE59D024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F040-90E1-4C99-8C54-4B0A6F0A8E9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8298-575F-4513-B9D1-4C7DC6894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6E93-416E-47BB-9686-E180BBF02BF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1369-53A2-4389-BA46-1F969E9B9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13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CA00-C0E4-4361-92AC-8CE599948E1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1D14-A711-4347-8FB9-71745E01D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1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23C9-9A64-4E8E-8920-7D293298BD48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483-1AEC-49B3-8496-8002455BB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6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7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7913-848D-4FE4-99B6-9A06017DB86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7BBC-ACFC-4A6A-8FCA-AC0920F00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CA13-9E6B-4883-9B5A-CBFFEC4CCE1F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A22B-60AC-42A6-8F48-CD6AEB294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3" y="2362204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62204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D60A-8C7D-44EC-9F42-EAEF76B5A06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2764-258B-4ACA-B4AE-CD013BD29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3B73-FE5E-45F3-8E10-6BB5A860CB3D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8391-E2CF-4E8A-A6E9-CABA6211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8A1D-A55C-4452-AF1D-27A7A727A441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98A2-B8F1-42F9-9ED2-99FBF945C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3" y="1524004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C7AC-680B-4E19-A24D-82CEB52EB63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6C1D-D6B3-4F62-BED9-28C7CB95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7425-A842-4100-A4C7-2A2D808B564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6172-789E-43E1-AB94-2B0CEE571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39BB1-5C59-444D-A3CF-AFA0326012E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579C1-C48E-4089-AE29-2C3506900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0086AA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Stress Mastery      </a:t>
            </a:r>
            <a:endParaRPr lang="en-US" dirty="0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41BE9-D488-4A8C-B372-150EB553EEEE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6E113-9735-4379-9A6A-8FAF8DA66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0086AA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w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" Type="http://schemas.openxmlformats.org/officeDocument/2006/relationships/image" Target="../media/image3.png"/><Relationship Id="rId16" Type="http://schemas.openxmlformats.org/officeDocument/2006/relationships/image" Target="../media/image85.wmf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10" Type="http://schemas.openxmlformats.org/officeDocument/2006/relationships/image" Target="../media/image79.wmf"/><Relationship Id="rId19" Type="http://schemas.openxmlformats.org/officeDocument/2006/relationships/image" Target="../media/image88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image" Target="../media/image19.jp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wmf"/><Relationship Id="rId7" Type="http://schemas.openxmlformats.org/officeDocument/2006/relationships/image" Target="../media/image1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9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79" y="2449432"/>
            <a:ext cx="9296399" cy="1015663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253D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for Busy People!</a:t>
            </a:r>
            <a:endParaRPr lang="en-US" sz="6000" dirty="0">
              <a:ln w="0"/>
              <a:solidFill>
                <a:srgbClr val="253D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8447" y="5433011"/>
            <a:ext cx="56028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dirty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253D75"/>
                </a:solidFill>
                <a:latin typeface="Arial" panose="020B0604020202020204" pitchFamily="34" charset="0"/>
              </a:rPr>
              <a:t>Carol L Rickard, LCSW</a:t>
            </a:r>
            <a:r>
              <a:rPr lang="en-US" sz="1800" dirty="0" smtClean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253D75"/>
                </a:solidFill>
                <a:latin typeface="Arial" panose="020B0604020202020204" pitchFamily="34" charset="0"/>
              </a:rPr>
              <a:t>,</a:t>
            </a:r>
            <a:endParaRPr lang="en-US" sz="1800" dirty="0">
              <a:ln w="9525">
                <a:solidFill>
                  <a:srgbClr val="253D75"/>
                </a:solidFill>
                <a:prstDash val="solid"/>
              </a:ln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800" i="1" dirty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253D75"/>
                </a:solidFill>
                <a:latin typeface="Arial" panose="020B0604020202020204" pitchFamily="34" charset="0"/>
              </a:rPr>
              <a:t>Americas #1 Stressologist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76" y="6102044"/>
            <a:ext cx="2438611" cy="603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79" y="3964877"/>
            <a:ext cx="807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31477C"/>
                </a:solidFill>
              </a:rPr>
              <a:t>Child </a:t>
            </a:r>
            <a:r>
              <a:rPr lang="en-US" sz="2000" dirty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31477C"/>
                </a:solidFill>
              </a:rPr>
              <a:t>and Youth Protection Catholic Leadership </a:t>
            </a:r>
            <a:r>
              <a:rPr lang="en-US" sz="2000" dirty="0" smtClean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31477C"/>
                </a:solidFill>
              </a:rPr>
              <a:t>Conference</a:t>
            </a:r>
          </a:p>
          <a:p>
            <a:pPr algn="ctr"/>
            <a:r>
              <a:rPr lang="en-US" sz="2000" i="1" dirty="0" smtClean="0">
                <a:ln w="9525">
                  <a:solidFill>
                    <a:srgbClr val="253D75"/>
                  </a:solidFill>
                  <a:prstDash val="solid"/>
                </a:ln>
                <a:solidFill>
                  <a:srgbClr val="31477C"/>
                </a:solidFill>
                <a:cs typeface="Arial" pitchFamily="34" charset="0"/>
              </a:rPr>
              <a:t>March 26th, 2019</a:t>
            </a:r>
            <a:endParaRPr lang="en-US" sz="2000" i="1" dirty="0">
              <a:ln w="9525">
                <a:solidFill>
                  <a:srgbClr val="253D75"/>
                </a:solidFill>
                <a:prstDash val="solid"/>
              </a:ln>
              <a:solidFill>
                <a:srgbClr val="31477C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31750" cmpd="thickThin">
            <a:solidFill>
              <a:srgbClr val="253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23881" y="914400"/>
            <a:ext cx="4991998" cy="1201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0"/>
                <a:solidFill>
                  <a:srgbClr val="334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rial" pitchFamily="34" charset="0"/>
              </a:rPr>
              <a:t>Self-Care Secrets</a:t>
            </a:r>
            <a:endParaRPr lang="en-US" sz="4000" dirty="0">
              <a:ln w="0"/>
              <a:solidFill>
                <a:srgbClr val="3348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79" y="1389217"/>
            <a:ext cx="4824042" cy="42791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30431" y="993212"/>
            <a:ext cx="7131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Self Care Secret  #1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7631" y="3667542"/>
            <a:ext cx="5396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Using </a:t>
            </a:r>
            <a:r>
              <a:rPr lang="en-US" sz="6600" dirty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Right</a:t>
            </a:r>
            <a:r>
              <a:rPr lang="en-US" sz="6600" dirty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 Tools!</a:t>
            </a:r>
          </a:p>
        </p:txBody>
      </p:sp>
    </p:spTree>
    <p:extLst>
      <p:ext uri="{BB962C8B-B14F-4D97-AF65-F5344CB8AC3E}">
        <p14:creationId xmlns:p14="http://schemas.microsoft.com/office/powerpoint/2010/main" val="31023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pic>
        <p:nvPicPr>
          <p:cNvPr id="7" name="Picture 3" descr="C:\Users\Carol\AppData\Local\Microsoft\Windows\Temporary Internet Files\Content.IE5\1F35LLSN\MC9000303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577" y="1219201"/>
            <a:ext cx="6183264" cy="405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2333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pic>
        <p:nvPicPr>
          <p:cNvPr id="7" name="Picture 2" descr="Screwdriver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691" y="1061237"/>
            <a:ext cx="6862909" cy="50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801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/>
          <a:srcRect l="15098" r="6213"/>
          <a:stretch/>
        </p:blipFill>
        <p:spPr bwMode="auto">
          <a:xfrm>
            <a:off x="3861960" y="1476804"/>
            <a:ext cx="4620480" cy="37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04614"/>
            <a:ext cx="421821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829266"/>
            <a:ext cx="28194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920124"/>
            <a:ext cx="2933968" cy="28755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0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pic>
        <p:nvPicPr>
          <p:cNvPr id="7" name="Picture 2" descr="P92903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6269" r="23274" b="3452"/>
          <a:stretch/>
        </p:blipFill>
        <p:spPr bwMode="auto">
          <a:xfrm>
            <a:off x="990600" y="703598"/>
            <a:ext cx="2895600" cy="57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1"/>
            <a:ext cx="6024268" cy="4321484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000" y="584805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14 years old….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3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06438"/>
            <a:ext cx="4876800" cy="48768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5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2514600"/>
            <a:ext cx="481142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EATING / FOOD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  <a:cs typeface="Arial" charset="0"/>
              </a:rPr>
              <a:t>Shopping / Spending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  <a:cs typeface="Arial" charset="0"/>
              </a:rPr>
              <a:t>Drinking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Smoking More</a:t>
            </a: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Care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taking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5858" y="665008"/>
            <a:ext cx="3380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Arial" charset="0"/>
              </a:rPr>
              <a:t>Beware!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15200" y="2514600"/>
            <a:ext cx="4343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Working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Cell Phones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Avoiding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Using </a:t>
            </a:r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Substances</a:t>
            </a: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Complaining</a:t>
            </a: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57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7070616" cy="5741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96459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Comfort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Zones!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76800" y="224949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FEAR</a:t>
            </a: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32" y="2748951"/>
            <a:ext cx="2114550" cy="2114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6" b="30288"/>
          <a:stretch/>
        </p:blipFill>
        <p:spPr>
          <a:xfrm rot="8503205">
            <a:off x="5083697" y="2079293"/>
            <a:ext cx="4932430" cy="1958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561">
            <a:off x="5676482" y="1177857"/>
            <a:ext cx="3505200" cy="334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2464852"/>
            <a:ext cx="10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76400" y="5329852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Right Tools            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Success!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635304" y="5632338"/>
            <a:ext cx="1600200" cy="304800"/>
          </a:xfrm>
          <a:prstGeom prst="rightArrow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828800"/>
            <a:ext cx="44196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253D75"/>
                </a:solidFill>
                <a:latin typeface="Arial"/>
                <a:cs typeface="Arial"/>
              </a:rPr>
              <a:t>The </a:t>
            </a:r>
          </a:p>
          <a:p>
            <a:pPr algn="ctr">
              <a:lnSpc>
                <a:spcPct val="130000"/>
              </a:lnSpc>
            </a:pPr>
            <a:r>
              <a:rPr lang="en-US" sz="4400" b="1" i="1" dirty="0">
                <a:solidFill>
                  <a:srgbClr val="253D75"/>
                </a:solidFill>
                <a:latin typeface="Arial"/>
                <a:cs typeface="Arial"/>
              </a:rPr>
              <a:t>Smart Audience </a:t>
            </a:r>
            <a:r>
              <a:rPr lang="en-US" sz="4400" b="1" dirty="0">
                <a:solidFill>
                  <a:srgbClr val="253D75"/>
                </a:solidFill>
                <a:latin typeface="Arial"/>
                <a:cs typeface="Arial"/>
              </a:rPr>
              <a:t>Quiz!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4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438400" y="1418509"/>
            <a:ext cx="705531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?</a:t>
            </a:r>
            <a:endParaRPr lang="en-US" sz="250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10000" y="3193539"/>
            <a:ext cx="129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487D"/>
                </a:solidFill>
                <a:latin typeface="Chisel"/>
                <a:cs typeface="Arial" charset="0"/>
              </a:rPr>
              <a:t>Any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4168" y="3193540"/>
            <a:ext cx="129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487D"/>
                </a:solidFill>
                <a:latin typeface="Chisel"/>
                <a:cs typeface="Arial" charset="0"/>
              </a:rPr>
              <a:t>‘s </a:t>
            </a:r>
          </a:p>
        </p:txBody>
      </p:sp>
    </p:spTree>
    <p:extLst>
      <p:ext uri="{BB962C8B-B14F-4D97-AF65-F5344CB8AC3E}">
        <p14:creationId xmlns:p14="http://schemas.microsoft.com/office/powerpoint/2010/main" val="15029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397631" y="3667542"/>
            <a:ext cx="5396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Managing</a:t>
            </a:r>
            <a:r>
              <a:rPr lang="en-US" sz="6600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srgbClr val="013B7A"/>
                </a:solidFill>
                <a:latin typeface="Arial" panose="020B0604020202020204" pitchFamily="34" charset="0"/>
              </a:rPr>
              <a:t>Stress</a:t>
            </a:r>
            <a:r>
              <a:rPr lang="en-US" sz="6600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!</a:t>
            </a:r>
            <a:endParaRPr lang="en-US" sz="6600" dirty="0">
              <a:solidFill>
                <a:srgbClr val="013B7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0431" y="993212"/>
            <a:ext cx="7131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Self Care Secret  #2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1041984"/>
            <a:ext cx="4366038" cy="3011833"/>
            <a:chOff x="1514807" y="1346925"/>
            <a:chExt cx="5950596" cy="3267102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48293" y="1346925"/>
              <a:ext cx="2896611" cy="83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53D75"/>
                  </a:solidFill>
                  <a:cs typeface="Arial" charset="0"/>
                </a:rPr>
                <a:t>SALTY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807" y="2412307"/>
              <a:ext cx="5950596" cy="220172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10000" y="2209800"/>
            <a:ext cx="4300537" cy="3175251"/>
            <a:chOff x="4135309" y="3280379"/>
            <a:chExt cx="3583150" cy="28195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309" y="4068112"/>
              <a:ext cx="3583150" cy="2031857"/>
            </a:xfrm>
            <a:prstGeom prst="rect">
              <a:avLst/>
            </a:prstGeom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953000" y="3280379"/>
              <a:ext cx="2203251" cy="68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53D75"/>
                  </a:solidFill>
                  <a:cs typeface="Arial" charset="0"/>
                </a:rPr>
                <a:t>BOTH!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84519" y="1004453"/>
            <a:ext cx="3599819" cy="3371913"/>
            <a:chOff x="5257799" y="1344333"/>
            <a:chExt cx="2623186" cy="2593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799" y="2180428"/>
              <a:ext cx="2623186" cy="1757535"/>
            </a:xfrm>
            <a:prstGeom prst="rect">
              <a:avLst/>
            </a:prstGeom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435575" y="1344333"/>
              <a:ext cx="2203251" cy="59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53D75"/>
                  </a:solidFill>
                  <a:cs typeface="Arial" charset="0"/>
                </a:rPr>
                <a:t>SWEET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3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12944" r="7317" b="6568"/>
          <a:stretch/>
        </p:blipFill>
        <p:spPr>
          <a:xfrm>
            <a:off x="3657600" y="1417639"/>
            <a:ext cx="5181600" cy="45720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87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900340242[1]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67000" y="762000"/>
            <a:ext cx="1981200" cy="526923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9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01602 0.09907 L 0.03112 1.11111E-6 L 0.04701 0.09907 L 0.06302 1.11111E-6 L 0.07799 0.09907 L 0.09388 1.11111E-6 L 0.10898 0.09907 L 0.125 1.11111E-6 L 0.14102 0.09907 L 0.15612 1.11111E-6 L 0.17201 0.09907 L 0.18698 1.11111E-6 L 0.20299 0.09907 L 0.21888 1.11111E-6 L 0.23398 0.09907 L 0.25 1.1111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337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Critical Points: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53D7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5589" y="1905000"/>
            <a:ext cx="9800822" cy="478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DOESN’T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 anywhere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it’s own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53D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there until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3D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release 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It’s The Same With Stress!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3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590800" y="1828800"/>
            <a:ext cx="6798656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Rapid Release</a:t>
            </a:r>
          </a:p>
          <a:p>
            <a:pPr algn="ctr"/>
            <a:r>
              <a:rPr lang="en-US" sz="8000" dirty="0" smtClean="0">
                <a:ln w="0"/>
                <a:solidFill>
                  <a:srgbClr val="253D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Stress System</a:t>
            </a:r>
            <a:endParaRPr lang="en-US" sz="8000" b="0" cap="none" spc="0" dirty="0">
              <a:ln w="0"/>
              <a:solidFill>
                <a:srgbClr val="253D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8242" y="2082931"/>
            <a:ext cx="5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253D75"/>
                </a:solidFill>
              </a:rPr>
              <a:t>TM</a:t>
            </a:r>
            <a:endParaRPr lang="en-US" sz="1800" b="1" dirty="0">
              <a:solidFill>
                <a:srgbClr val="253D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1600" y="3377625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Step 1 -</a:t>
            </a:r>
            <a:endParaRPr lang="en-US" sz="4000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0" y="3377625"/>
            <a:ext cx="2763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53D75"/>
                </a:solidFill>
              </a:rPr>
              <a:t>(</a:t>
            </a:r>
            <a:r>
              <a:rPr lang="en-US" sz="3600" b="1" i="1" dirty="0">
                <a:solidFill>
                  <a:srgbClr val="253D75"/>
                </a:solidFill>
              </a:rPr>
              <a:t>Passive</a:t>
            </a:r>
            <a:r>
              <a:rPr lang="en-US" sz="3600" b="1" dirty="0">
                <a:solidFill>
                  <a:srgbClr val="253D75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78356"/>
            <a:ext cx="1295400" cy="150129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343400" y="3367446"/>
            <a:ext cx="521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the level from rising!</a:t>
            </a:r>
            <a:r>
              <a:rPr lang="en-US" sz="4000" dirty="0">
                <a:solidFill>
                  <a:srgbClr val="253D7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4329" y="439393"/>
            <a:ext cx="6063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253D75"/>
                </a:solidFill>
                <a:latin typeface="Arial" panose="020B0604020202020204" pitchFamily="34" charset="0"/>
              </a:rPr>
              <a:t>DO</a:t>
            </a:r>
            <a:r>
              <a:rPr lang="en-US" sz="8800" b="1" i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  <a:r>
              <a:rPr lang="en-US" sz="6000" b="1" dirty="0">
                <a:solidFill>
                  <a:srgbClr val="253D75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6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Carol\AppData\Local\Microsoft\Windows\Temporary Internet Files\Content.IE5\56DU8RZZ\MC9001872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992" y="1828800"/>
            <a:ext cx="5878019" cy="35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Owner\AppData\Local\Microsoft\Windows\Temporary Internet Files\Content.IE5\011JNK2M\MC9003710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3048000" cy="35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1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1600" y="3377625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Step 1 -</a:t>
            </a:r>
            <a:endParaRPr lang="en-US" sz="4000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47139" y="3352800"/>
            <a:ext cx="2763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53D75"/>
                </a:solidFill>
              </a:rPr>
              <a:t>(</a:t>
            </a:r>
            <a:r>
              <a:rPr lang="en-US" sz="3600" b="1" i="1" dirty="0">
                <a:solidFill>
                  <a:srgbClr val="253D75"/>
                </a:solidFill>
              </a:rPr>
              <a:t>Passive</a:t>
            </a:r>
            <a:r>
              <a:rPr lang="en-US" sz="3600" b="1" dirty="0">
                <a:solidFill>
                  <a:srgbClr val="253D75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78356"/>
            <a:ext cx="1295400" cy="150129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343400" y="3367446"/>
            <a:ext cx="521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the level from rising!</a:t>
            </a:r>
            <a:r>
              <a:rPr lang="en-US" sz="4000" dirty="0">
                <a:solidFill>
                  <a:srgbClr val="253D7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371600" y="5221069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Step </a:t>
            </a:r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2 </a:t>
            </a: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-</a:t>
            </a:r>
            <a:endParaRPr lang="en-US" sz="4000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47139" y="5196244"/>
            <a:ext cx="2763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D1C24"/>
                </a:solidFill>
              </a:rPr>
              <a:t>(</a:t>
            </a:r>
            <a:r>
              <a:rPr lang="en-US" sz="3600" b="1" i="1" dirty="0" smtClean="0">
                <a:solidFill>
                  <a:srgbClr val="ED1C24"/>
                </a:solidFill>
              </a:rPr>
              <a:t>ACTIVE</a:t>
            </a:r>
            <a:r>
              <a:rPr lang="en-US" sz="3600" b="1" dirty="0" smtClean="0">
                <a:solidFill>
                  <a:srgbClr val="ED1C24"/>
                </a:solidFill>
              </a:rPr>
              <a:t>)</a:t>
            </a:r>
            <a:endParaRPr lang="en-US" sz="3600" b="1" dirty="0">
              <a:solidFill>
                <a:srgbClr val="ED1C24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461032" y="5210890"/>
            <a:ext cx="5216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53D75"/>
                </a:solidFill>
                <a:latin typeface="Arial" panose="020B0604020202020204" pitchFamily="34" charset="0"/>
              </a:rPr>
              <a:t>s</a:t>
            </a:r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o the level drops!</a:t>
            </a:r>
            <a:endParaRPr lang="en-US" sz="4000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3" descr="C:\Users\Carol\AppData\Local\Microsoft\Windows\Temporary Internet Files\Content.IE5\1F35LLSN\MC9003112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1241247" cy="1433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064329" y="439393"/>
            <a:ext cx="6063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253D75"/>
                </a:solidFill>
                <a:latin typeface="Arial" panose="020B0604020202020204" pitchFamily="34" charset="0"/>
              </a:rPr>
              <a:t>DO</a:t>
            </a:r>
            <a:r>
              <a:rPr lang="en-US" sz="8800" b="1" i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  <a:r>
              <a:rPr lang="en-US" sz="6000" b="1" dirty="0">
                <a:solidFill>
                  <a:srgbClr val="253D75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9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55446"/>
            <a:ext cx="5877053" cy="39627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0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arol\AppData\Local\Microsoft\Windows\Temporary Internet Files\Content.IE5\56DU8RZZ\MC90035692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5565270" cy="40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2181"/>
            <a:ext cx="3048000" cy="35402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6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725269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253D75"/>
                </a:solidFill>
              </a:rPr>
              <a:t>  </a:t>
            </a:r>
            <a:r>
              <a:rPr lang="en-US" sz="3600" b="1" u="sng" dirty="0">
                <a:solidFill>
                  <a:srgbClr val="253D75"/>
                </a:solidFill>
              </a:rPr>
              <a:t>Passive</a:t>
            </a:r>
            <a:endParaRPr lang="en-US" sz="3600" b="1" dirty="0">
              <a:solidFill>
                <a:srgbClr val="253D75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29400" y="799148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</a:rPr>
              <a:t>= </a:t>
            </a:r>
            <a:r>
              <a:rPr lang="en-US" sz="3600" b="1" u="sng" dirty="0">
                <a:solidFill>
                  <a:srgbClr val="FF0000"/>
                </a:solidFill>
              </a:rPr>
              <a:t>Active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524000"/>
            <a:ext cx="3581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53D75"/>
                </a:solidFill>
              </a:rPr>
              <a:t>Prayer</a:t>
            </a:r>
            <a:endParaRPr lang="en-US" sz="2800" b="1" dirty="0">
              <a:solidFill>
                <a:srgbClr val="253D75"/>
              </a:solidFill>
            </a:endParaRP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Count to 10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Time Out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Listen to Music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Breathing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Guided Imagery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Meditate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Serenity Prayer</a:t>
            </a:r>
          </a:p>
          <a:p>
            <a:pPr algn="ctr"/>
            <a:r>
              <a:rPr lang="en-US" sz="2800" b="1" dirty="0" smtClean="0">
                <a:solidFill>
                  <a:srgbClr val="253D75"/>
                </a:solidFill>
              </a:rPr>
              <a:t>Read</a:t>
            </a:r>
            <a:endParaRPr lang="en-US" sz="2800" b="1" dirty="0">
              <a:solidFill>
                <a:srgbClr val="253D75"/>
              </a:solidFill>
            </a:endParaRP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Shower or bath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Aromatherapy</a:t>
            </a:r>
          </a:p>
          <a:p>
            <a:pPr algn="ctr"/>
            <a:r>
              <a:rPr lang="en-US" sz="2800" b="1" dirty="0">
                <a:solidFill>
                  <a:srgbClr val="253D75"/>
                </a:solidFill>
              </a:rPr>
              <a:t>+ Self Talk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2800" y="1524000"/>
            <a:ext cx="3505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Talk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Walk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Write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Sing / dance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Clean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Exercise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Coloring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Punching bag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Hobbies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Laughter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Gardening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Ho,Ho</a:t>
            </a:r>
            <a:r>
              <a:rPr lang="en-US" sz="2800" b="1" dirty="0">
                <a:solidFill>
                  <a:srgbClr val="FF0000"/>
                </a:solidFill>
              </a:rPr>
              <a:t>, Ha, Ha</a:t>
            </a:r>
          </a:p>
        </p:txBody>
      </p:sp>
      <p:pic>
        <p:nvPicPr>
          <p:cNvPr id="8" name="Picture 1" descr="C:\Users\Owner\AppData\Local\Microsoft\Windows\Temporary Internet Files\Content.IE5\011JNK2M\MC900371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405"/>
            <a:ext cx="1151922" cy="13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Carol\AppData\Local\Microsoft\Windows\Temporary Internet Files\Content.IE5\1F35LLSN\MC9003112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73" y="343205"/>
            <a:ext cx="1211895" cy="139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4773" y="800553"/>
            <a:ext cx="544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253D75"/>
                </a:solidFill>
              </a:rPr>
              <a:t>=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23922" y="800553"/>
            <a:ext cx="2476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10A5D3"/>
                </a:solidFill>
              </a:rPr>
              <a:t>CALMING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77200" y="4155489"/>
            <a:ext cx="1676400" cy="0"/>
          </a:xfrm>
          <a:prstGeom prst="line">
            <a:avLst/>
          </a:prstGeom>
          <a:ln w="38100">
            <a:solidFill>
              <a:srgbClr val="25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0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uiExpand="1"/>
      <p:bldP spid="6" grpId="0" uiExpand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438" y="372773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Step 1</a:t>
            </a:r>
            <a:endParaRPr lang="en-US" sz="115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4963738" y="3265862"/>
            <a:ext cx="2209800" cy="707276"/>
          </a:xfrm>
          <a:prstGeom prst="rightArrow">
            <a:avLst/>
          </a:prstGeom>
          <a:solidFill>
            <a:srgbClr val="ED1C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6438" y="4761931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Step 2</a:t>
            </a:r>
            <a:endParaRPr lang="en-US" sz="115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8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26915" y="633392"/>
            <a:ext cx="69381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The Quick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 to STOP! 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5905" y="2190929"/>
            <a:ext cx="2844884" cy="3116722"/>
            <a:chOff x="1204473" y="2411588"/>
            <a:chExt cx="2844884" cy="311672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4943535"/>
              <a:ext cx="2163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253D75"/>
                  </a:solidFill>
                  <a:latin typeface="Arial" panose="020B0604020202020204" pitchFamily="34" charset="0"/>
                </a:rPr>
                <a:t>Breathing</a:t>
              </a:r>
              <a:endParaRPr lang="en-US" sz="3200" b="1" dirty="0">
                <a:solidFill>
                  <a:srgbClr val="253D75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473" y="2411588"/>
              <a:ext cx="2844884" cy="253194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550423" y="2513074"/>
            <a:ext cx="2444878" cy="2794577"/>
            <a:chOff x="4805481" y="2760545"/>
            <a:chExt cx="2444878" cy="2794577"/>
          </a:xfrm>
        </p:grpSpPr>
        <p:sp>
          <p:nvSpPr>
            <p:cNvPr id="9" name="TextBox 8"/>
            <p:cNvSpPr txBox="1"/>
            <p:nvPr/>
          </p:nvSpPr>
          <p:spPr>
            <a:xfrm>
              <a:off x="4805481" y="4970347"/>
              <a:ext cx="2444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253D75"/>
                  </a:solidFill>
                  <a:latin typeface="Arial" panose="020B0604020202020204" pitchFamily="34" charset="0"/>
                </a:rPr>
                <a:t>+ Self Talk</a:t>
              </a:r>
              <a:endParaRPr lang="en-US" sz="3200" b="1" dirty="0">
                <a:solidFill>
                  <a:srgbClr val="253D75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173" y="2760545"/>
              <a:ext cx="1887653" cy="188765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994748" y="2320071"/>
            <a:ext cx="3276600" cy="2987580"/>
            <a:chOff x="7994748" y="2320071"/>
            <a:chExt cx="3276600" cy="2987580"/>
          </a:xfrm>
        </p:grpSpPr>
        <p:sp>
          <p:nvSpPr>
            <p:cNvPr id="12" name="TextBox 11"/>
            <p:cNvSpPr txBox="1"/>
            <p:nvPr/>
          </p:nvSpPr>
          <p:spPr>
            <a:xfrm>
              <a:off x="7994748" y="4722876"/>
              <a:ext cx="327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253D75"/>
                  </a:solidFill>
                  <a:latin typeface="Arial" panose="020B0604020202020204" pitchFamily="34" charset="0"/>
                </a:rPr>
                <a:t>Serenity Prayer</a:t>
              </a:r>
              <a:endParaRPr lang="en-US" sz="3200" b="1" dirty="0">
                <a:solidFill>
                  <a:srgbClr val="253D75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664" y="2320071"/>
              <a:ext cx="3130768" cy="208065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0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19049" y="633392"/>
            <a:ext cx="8953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The Quick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 to RELEASE! 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3215" y="2438401"/>
            <a:ext cx="2143125" cy="3092300"/>
            <a:chOff x="1682750" y="3106738"/>
            <a:chExt cx="1533525" cy="2558737"/>
          </a:xfrm>
        </p:grpSpPr>
        <p:pic>
          <p:nvPicPr>
            <p:cNvPr id="5" name="Picture 13" descr="MC900001359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2750" y="3106738"/>
              <a:ext cx="1533525" cy="153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981201" y="5181600"/>
              <a:ext cx="1050924" cy="48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253D75"/>
                  </a:solidFill>
                  <a:latin typeface="Arial" panose="020B0604020202020204" pitchFamily="34" charset="0"/>
                </a:rPr>
                <a:t>Walk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5400" y="2131363"/>
            <a:ext cx="2713214" cy="3423759"/>
            <a:chOff x="3792538" y="2876550"/>
            <a:chExt cx="2074862" cy="2779845"/>
          </a:xfrm>
        </p:grpSpPr>
        <p:pic>
          <p:nvPicPr>
            <p:cNvPr id="8" name="Picture 14" descr="MC900304349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2538" y="2876550"/>
              <a:ext cx="2074862" cy="175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62400" y="5181600"/>
              <a:ext cx="1050924" cy="47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253D75"/>
                  </a:solidFill>
                  <a:latin typeface="Arial" panose="020B0604020202020204" pitchFamily="34" charset="0"/>
                </a:rPr>
                <a:t>Talk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16060" y="4925855"/>
            <a:ext cx="261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Dump</a:t>
            </a:r>
          </a:p>
          <a:p>
            <a:pPr algn="ctr"/>
            <a:r>
              <a:rPr lang="en-US" sz="32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‘n</a:t>
            </a:r>
          </a:p>
          <a:p>
            <a:pPr algn="ctr"/>
            <a:r>
              <a:rPr lang="en-US" sz="32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Destroy</a:t>
            </a:r>
            <a:endParaRPr lang="en-US" sz="32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2695" y="2438401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53D75"/>
                </a:solidFill>
                <a:latin typeface="Arial" panose="020B0604020202020204" pitchFamily="34" charset="0"/>
              </a:rPr>
              <a:t>You write…</a:t>
            </a:r>
          </a:p>
          <a:p>
            <a:endParaRPr lang="en-US" sz="4800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r>
              <a:rPr lang="en-US" sz="4800" i="1" dirty="0">
                <a:solidFill>
                  <a:srgbClr val="253D75"/>
                </a:solidFill>
                <a:latin typeface="Arial" panose="020B0604020202020204" pitchFamily="34" charset="0"/>
              </a:rPr>
              <a:t>DON’T</a:t>
            </a:r>
            <a:r>
              <a:rPr lang="en-US" sz="4800" dirty="0">
                <a:solidFill>
                  <a:srgbClr val="253D75"/>
                </a:solidFill>
                <a:latin typeface="Arial" panose="020B0604020202020204" pitchFamily="34" charset="0"/>
              </a:rPr>
              <a:t> </a:t>
            </a:r>
            <a:r>
              <a:rPr lang="en-US" sz="4800" i="1" dirty="0">
                <a:solidFill>
                  <a:srgbClr val="253D75"/>
                </a:solidFill>
                <a:latin typeface="Arial" panose="020B0604020202020204" pitchFamily="34" charset="0"/>
              </a:rPr>
              <a:t>read it -</a:t>
            </a:r>
          </a:p>
          <a:p>
            <a:endParaRPr lang="en-US" sz="4800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r>
              <a:rPr lang="en-US" sz="4800" b="1" dirty="0">
                <a:solidFill>
                  <a:srgbClr val="253D75"/>
                </a:solidFill>
                <a:latin typeface="Arial" panose="020B0604020202020204" pitchFamily="34" charset="0"/>
              </a:rPr>
              <a:t>DESTROY IT!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11" name="Picture 15" descr="MC90023946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77847" y="2421341"/>
            <a:ext cx="1869524" cy="20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818317" y="4925855"/>
            <a:ext cx="146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Write</a:t>
            </a:r>
            <a:endParaRPr lang="en-US" sz="32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/>
      <p:bldP spid="21" grpId="0"/>
      <p:bldP spid="2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685800"/>
            <a:ext cx="3733800" cy="55060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3809999" cy="5438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2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950630" y="4298758"/>
            <a:ext cx="4345781" cy="1855515"/>
            <a:chOff x="3856" y="3348"/>
            <a:chExt cx="5049" cy="2363"/>
          </a:xfrm>
        </p:grpSpPr>
        <p:pic>
          <p:nvPicPr>
            <p:cNvPr id="16" name="Picture 3" descr="Shirt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09955">
              <a:off x="4417" y="3528"/>
              <a:ext cx="935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3856" y="3348"/>
              <a:ext cx="5049" cy="2363"/>
              <a:chOff x="3856" y="3348"/>
              <a:chExt cx="5049" cy="2363"/>
            </a:xfrm>
          </p:grpSpPr>
          <p:pic>
            <p:nvPicPr>
              <p:cNvPr id="18" name="Picture 5" descr="Dress - Sleeveless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4169484">
                <a:off x="5682" y="2831"/>
                <a:ext cx="959" cy="1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3856" y="3503"/>
                <a:ext cx="5049" cy="2208"/>
                <a:chOff x="3856" y="3503"/>
                <a:chExt cx="5049" cy="2208"/>
              </a:xfrm>
            </p:grpSpPr>
            <p:pic>
              <p:nvPicPr>
                <p:cNvPr id="20" name="Picture 7" descr="Dress 2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4540926">
                  <a:off x="5679" y="3066"/>
                  <a:ext cx="1105" cy="1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1" name="Group 8"/>
                <p:cNvGrpSpPr>
                  <a:grpSpLocks/>
                </p:cNvGrpSpPr>
                <p:nvPr/>
              </p:nvGrpSpPr>
              <p:grpSpPr bwMode="auto">
                <a:xfrm>
                  <a:off x="3856" y="3528"/>
                  <a:ext cx="5049" cy="2183"/>
                  <a:chOff x="3856" y="3528"/>
                  <a:chExt cx="5049" cy="2183"/>
                </a:xfrm>
              </p:grpSpPr>
              <p:grpSp>
                <p:nvGrpSpPr>
                  <p:cNvPr id="2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856" y="3528"/>
                    <a:ext cx="5049" cy="1770"/>
                    <a:chOff x="3856" y="3528"/>
                    <a:chExt cx="5049" cy="1770"/>
                  </a:xfrm>
                </p:grpSpPr>
                <p:grpSp>
                  <p:nvGrpSpPr>
                    <p:cNvPr id="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6" y="3528"/>
                      <a:ext cx="5049" cy="1770"/>
                      <a:chOff x="3856" y="3528"/>
                      <a:chExt cx="5049" cy="1770"/>
                    </a:xfrm>
                  </p:grpSpPr>
                  <p:grpSp>
                    <p:nvGrpSpPr>
                      <p:cNvPr id="28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43" y="3888"/>
                        <a:ext cx="4862" cy="1410"/>
                        <a:chOff x="3108" y="4248"/>
                        <a:chExt cx="4862" cy="1410"/>
                      </a:xfrm>
                    </p:grpSpPr>
                    <p:pic>
                      <p:nvPicPr>
                        <p:cNvPr id="31" name="Picture 12" descr="Pants - Jeans 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4788"/>
                          <a:ext cx="2431" cy="8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2" name="Picture 13" descr="Pants - Jeans 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" y="4806"/>
                          <a:ext cx="2431" cy="8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3" name="Picture 14" descr="Pants - Jeans 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" y="4248"/>
                          <a:ext cx="2431" cy="8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4" name="Picture 15" descr="Pants - Jeans 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" y="4248"/>
                          <a:ext cx="2431" cy="8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35" name="Picture 16" descr="Pants - Jeans 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9" y="4428"/>
                          <a:ext cx="2431" cy="8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29" name="Picture 17" descr="Jack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 rot="-875121">
                        <a:off x="3856" y="3888"/>
                        <a:ext cx="1683" cy="10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0" name="Picture 18" descr="Jack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" y="3528"/>
                        <a:ext cx="1870" cy="11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5" name="Picture 19" descr="Bra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>
                      <a:off x="4604" y="4608"/>
                      <a:ext cx="748" cy="6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6" name="Picture 20" descr="Bra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 rot="2916076">
                      <a:off x="7339" y="4498"/>
                      <a:ext cx="748" cy="6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7" name="Picture 21" descr="Bra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 rot="-3979858">
                      <a:off x="5469" y="3778"/>
                      <a:ext cx="748" cy="6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3" name="Picture 22" descr="Dress 70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 rot="-3994449">
                    <a:off x="5984" y="4350"/>
                    <a:ext cx="1103" cy="1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3886200" y="3151246"/>
            <a:ext cx="4588058" cy="3020954"/>
            <a:chOff x="3669" y="4248"/>
            <a:chExt cx="5049" cy="3803"/>
          </a:xfrm>
        </p:grpSpPr>
        <p:pic>
          <p:nvPicPr>
            <p:cNvPr id="37" name="Picture 3" descr="Tank Top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4462874">
              <a:off x="5761" y="4781"/>
              <a:ext cx="1122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Group 4"/>
            <p:cNvGrpSpPr>
              <a:grpSpLocks/>
            </p:cNvGrpSpPr>
            <p:nvPr/>
          </p:nvGrpSpPr>
          <p:grpSpPr bwMode="auto">
            <a:xfrm>
              <a:off x="3669" y="4248"/>
              <a:ext cx="5049" cy="3803"/>
              <a:chOff x="3856" y="9805"/>
              <a:chExt cx="5049" cy="3803"/>
            </a:xfrm>
          </p:grpSpPr>
          <p:pic>
            <p:nvPicPr>
              <p:cNvPr id="39" name="Picture 5" descr="Jacket - Denim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-4428369">
                <a:off x="4128" y="10339"/>
                <a:ext cx="1376" cy="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0" name="Group 6"/>
              <p:cNvGrpSpPr>
                <a:grpSpLocks/>
              </p:cNvGrpSpPr>
              <p:nvPr/>
            </p:nvGrpSpPr>
            <p:grpSpPr bwMode="auto">
              <a:xfrm>
                <a:off x="3856" y="9805"/>
                <a:ext cx="5049" cy="3803"/>
                <a:chOff x="3108" y="8568"/>
                <a:chExt cx="5049" cy="3803"/>
              </a:xfrm>
            </p:grpSpPr>
            <p:pic>
              <p:nvPicPr>
                <p:cNvPr id="41" name="Picture 7" descr="Shirt 08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 rot="4193335">
                  <a:off x="6945" y="10098"/>
                  <a:ext cx="1122" cy="9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2" name="Group 8"/>
                <p:cNvGrpSpPr>
                  <a:grpSpLocks/>
                </p:cNvGrpSpPr>
                <p:nvPr/>
              </p:nvGrpSpPr>
              <p:grpSpPr bwMode="auto">
                <a:xfrm>
                  <a:off x="3108" y="8568"/>
                  <a:ext cx="5049" cy="3803"/>
                  <a:chOff x="3295" y="8208"/>
                  <a:chExt cx="5049" cy="3803"/>
                </a:xfrm>
              </p:grpSpPr>
              <p:grpSp>
                <p:nvGrpSpPr>
                  <p:cNvPr id="4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295" y="8208"/>
                    <a:ext cx="5049" cy="3803"/>
                    <a:chOff x="3669" y="8748"/>
                    <a:chExt cx="5049" cy="3803"/>
                  </a:xfrm>
                </p:grpSpPr>
                <p:pic>
                  <p:nvPicPr>
                    <p:cNvPr id="45" name="Picture 10" descr="Pants - Jeans 0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 rot="10800000">
                      <a:off x="4978" y="8748"/>
                      <a:ext cx="2244" cy="7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6" name="Picture 11" descr="Jumpsuit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/>
                    <a:srcRect/>
                    <a:stretch>
                      <a:fillRect/>
                    </a:stretch>
                  </p:blipFill>
                  <p:spPr bwMode="auto">
                    <a:xfrm rot="-4289303">
                      <a:off x="5913" y="9174"/>
                      <a:ext cx="1002" cy="8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7" name="Picture 12" descr="Pajamas - Children's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/>
                    <a:srcRect/>
                    <a:stretch>
                      <a:fillRect/>
                    </a:stretch>
                  </p:blipFill>
                  <p:spPr bwMode="auto">
                    <a:xfrm rot="3802778">
                      <a:off x="4815" y="8710"/>
                      <a:ext cx="837" cy="163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48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9" y="9515"/>
                      <a:ext cx="5049" cy="3036"/>
                      <a:chOff x="3669" y="9515"/>
                      <a:chExt cx="5049" cy="3036"/>
                    </a:xfrm>
                  </p:grpSpPr>
                  <p:pic>
                    <p:nvPicPr>
                      <p:cNvPr id="49" name="Picture 14" descr="Jacke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" y="9515"/>
                        <a:ext cx="1376" cy="8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50" name="Picture 15" descr="Jacke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 rot="-4618411">
                        <a:off x="4987" y="9471"/>
                        <a:ext cx="881" cy="12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51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69" y="9828"/>
                        <a:ext cx="5049" cy="2723"/>
                        <a:chOff x="3669" y="9828"/>
                        <a:chExt cx="5049" cy="2723"/>
                      </a:xfrm>
                    </p:grpSpPr>
                    <p:pic>
                      <p:nvPicPr>
                        <p:cNvPr id="52" name="Picture 17" descr="Pants 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 rot="4072516">
                          <a:off x="4991" y="9691"/>
                          <a:ext cx="1345" cy="16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53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69" y="10188"/>
                          <a:ext cx="5049" cy="2363"/>
                          <a:chOff x="3856" y="3348"/>
                          <a:chExt cx="5049" cy="2363"/>
                        </a:xfrm>
                      </p:grpSpPr>
                      <p:pic>
                        <p:nvPicPr>
                          <p:cNvPr id="54" name="Picture 19" descr="Shir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2109955">
                            <a:off x="4417" y="3528"/>
                            <a:ext cx="935" cy="78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55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56" y="3348"/>
                            <a:ext cx="5049" cy="2363"/>
                            <a:chOff x="3856" y="3348"/>
                            <a:chExt cx="5049" cy="2363"/>
                          </a:xfrm>
                        </p:grpSpPr>
                        <p:pic>
                          <p:nvPicPr>
                            <p:cNvPr id="56" name="Picture 21" descr="Dress - Sleeveless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-4169484">
                              <a:off x="5682" y="2831"/>
                              <a:ext cx="959" cy="199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57" name="Group 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56" y="3503"/>
                              <a:ext cx="5049" cy="2208"/>
                              <a:chOff x="3856" y="3503"/>
                              <a:chExt cx="5049" cy="2208"/>
                            </a:xfrm>
                          </p:grpSpPr>
                          <p:pic>
                            <p:nvPicPr>
                              <p:cNvPr id="58" name="Picture 23" descr="Dress 2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rot="4540926">
                                <a:off x="5679" y="3066"/>
                                <a:ext cx="1105" cy="1980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grpSp>
                            <p:nvGrpSpPr>
                              <p:cNvPr id="59" name="Group 2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56" y="3528"/>
                                <a:ext cx="5049" cy="2183"/>
                                <a:chOff x="3856" y="3528"/>
                                <a:chExt cx="5049" cy="2183"/>
                              </a:xfrm>
                            </p:grpSpPr>
                            <p:grpSp>
                              <p:nvGrpSpPr>
                                <p:cNvPr id="60" name="Group 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56" y="3528"/>
                                  <a:ext cx="5049" cy="1770"/>
                                  <a:chOff x="3856" y="3528"/>
                                  <a:chExt cx="5049" cy="1770"/>
                                </a:xfrm>
                              </p:grpSpPr>
                              <p:grpSp>
                                <p:nvGrpSpPr>
                                  <p:cNvPr id="62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856" y="3528"/>
                                    <a:ext cx="5049" cy="1770"/>
                                    <a:chOff x="3856" y="3528"/>
                                    <a:chExt cx="5049" cy="1770"/>
                                  </a:xfrm>
                                </p:grpSpPr>
                                <p:grpSp>
                                  <p:nvGrpSpPr>
                                    <p:cNvPr id="66" name="Group 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043" y="3888"/>
                                      <a:ext cx="4862" cy="1410"/>
                                      <a:chOff x="3108" y="4248"/>
                                      <a:chExt cx="4862" cy="1410"/>
                                    </a:xfrm>
                                  </p:grpSpPr>
                                  <p:pic>
                                    <p:nvPicPr>
                                      <p:cNvPr id="69" name="Picture 28" descr="Pants - Jeans 06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6"/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4417" y="4788"/>
                                        <a:ext cx="2431" cy="85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</p:pic>
                                  <p:pic>
                                    <p:nvPicPr>
                                      <p:cNvPr id="70" name="Picture 29" descr="Pants - Jeans 06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6"/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108" y="4806"/>
                                        <a:ext cx="2431" cy="85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</p:pic>
                                  <p:pic>
                                    <p:nvPicPr>
                                      <p:cNvPr id="71" name="Picture 30" descr="Pants - Jeans 06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6"/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295" y="4248"/>
                                        <a:ext cx="2431" cy="85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</p:pic>
                                  <p:pic>
                                    <p:nvPicPr>
                                      <p:cNvPr id="72" name="Picture 31" descr="Pants - Jeans 06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6"/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4230" y="4248"/>
                                        <a:ext cx="2431" cy="85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</p:pic>
                                  <p:pic>
                                    <p:nvPicPr>
                                      <p:cNvPr id="73" name="Picture 32" descr="Pants - Jeans 06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6"/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5539" y="4428"/>
                                        <a:ext cx="2431" cy="852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</p:pic>
                                </p:grpSp>
                                <p:pic>
                                  <p:nvPicPr>
                                    <p:cNvPr id="67" name="Picture 33" descr="Jacket 11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7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 rot="-875121">
                                      <a:off x="3856" y="3888"/>
                                      <a:ext cx="1683" cy="105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</p:pic>
                                <p:pic>
                                  <p:nvPicPr>
                                    <p:cNvPr id="68" name="Picture 34" descr="Jacket 28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8"/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6661" y="3528"/>
                                      <a:ext cx="1870" cy="112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</p:pic>
                              </p:grpSp>
                              <p:pic>
                                <p:nvPicPr>
                                  <p:cNvPr id="63" name="Picture 35" descr="Bra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604" y="4608"/>
                                    <a:ext cx="748" cy="60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</p:pic>
                              <p:pic>
                                <p:nvPicPr>
                                  <p:cNvPr id="64" name="Picture 36" descr="Bra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 rot="2916076">
                                    <a:off x="7339" y="4498"/>
                                    <a:ext cx="748" cy="60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</p:pic>
                              <p:pic>
                                <p:nvPicPr>
                                  <p:cNvPr id="65" name="Picture 37" descr="Bra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 rot="-3979858">
                                    <a:off x="5469" y="3778"/>
                                    <a:ext cx="748" cy="60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</p:pic>
                            </p:grpSp>
                            <p:pic>
                              <p:nvPicPr>
                                <p:cNvPr id="61" name="Picture 38" descr="Dress 7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 rot="-3994449">
                                  <a:off x="5984" y="4350"/>
                                  <a:ext cx="1103" cy="162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</p:grpSp>
                        </p:grpSp>
                      </p:grpSp>
                    </p:grpSp>
                  </p:grpSp>
                </p:grpSp>
              </p:grpSp>
              <p:pic>
                <p:nvPicPr>
                  <p:cNvPr id="44" name="Picture 39" descr="Jacket 17"/>
                  <p:cNvPicPr>
                    <a:picLocks noChangeAspect="1" noChangeArrowheads="1"/>
                  </p:cNvPicPr>
                  <p:nvPr/>
                </p:nvPicPr>
                <p:blipFill>
                  <a:blip r:embed="rId19"/>
                  <a:srcRect/>
                  <a:stretch>
                    <a:fillRect/>
                  </a:stretch>
                </p:blipFill>
                <p:spPr bwMode="auto">
                  <a:xfrm rot="2554352">
                    <a:off x="6474" y="9468"/>
                    <a:ext cx="1376" cy="1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33800" y="558278"/>
            <a:ext cx="5019378" cy="607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8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782483"/>
            <a:ext cx="3276600" cy="122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076700" y="2102081"/>
            <a:ext cx="35814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759794"/>
            <a:ext cx="50292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48000" y="381000"/>
            <a:ext cx="5562600" cy="6248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9" y="425761"/>
            <a:ext cx="5867671" cy="627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4876800" y="6260299"/>
            <a:ext cx="1599929" cy="36910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81150" y="2514600"/>
            <a:ext cx="9029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253D75"/>
                </a:solidFill>
                <a:latin typeface="Arial" panose="020B0604020202020204" pitchFamily="34" charset="0"/>
              </a:rPr>
              <a:t>If It Doesn’t Involve You</a:t>
            </a:r>
          </a:p>
          <a:p>
            <a:pPr algn="ctr" eaLnBrk="1" hangingPunct="1"/>
            <a:r>
              <a:rPr lang="en-US" sz="6600" b="1" i="1" dirty="0">
                <a:solidFill>
                  <a:srgbClr val="253D75"/>
                </a:solidFill>
                <a:latin typeface="Arial" panose="020B0604020202020204" pitchFamily="34" charset="0"/>
              </a:rPr>
              <a:t>Don’t Get Involved!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9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o Weight Loss - 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07" y="4187666"/>
            <a:ext cx="1532465" cy="2340218"/>
          </a:xfrm>
          <a:prstGeom prst="rect">
            <a:avLst/>
          </a:prstGeom>
        </p:spPr>
      </p:pic>
      <p:pic>
        <p:nvPicPr>
          <p:cNvPr id="6" name="Picture 5" descr="Moving Beyo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21" y="1630306"/>
            <a:ext cx="1589032" cy="2365894"/>
          </a:xfrm>
          <a:prstGeom prst="rect">
            <a:avLst/>
          </a:prstGeom>
        </p:spPr>
      </p:pic>
      <p:pic>
        <p:nvPicPr>
          <p:cNvPr id="7" name="Picture 6" descr="Rekapse Preventio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4807"/>
          <a:stretch/>
        </p:blipFill>
        <p:spPr>
          <a:xfrm>
            <a:off x="9942948" y="4235974"/>
            <a:ext cx="1625578" cy="23402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BOS Revised ecover  300x5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3" y="4205905"/>
            <a:ext cx="1478419" cy="23654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13" y="1626519"/>
            <a:ext cx="1538009" cy="2373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90" y="1597006"/>
            <a:ext cx="1501863" cy="24029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78" y="4231581"/>
            <a:ext cx="1476654" cy="2361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24" y="1642943"/>
            <a:ext cx="1464559" cy="23406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20" y="1630306"/>
            <a:ext cx="1479156" cy="23658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79258" y="503787"/>
            <a:ext cx="116078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rgbClr val="0086AA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253D75"/>
                </a:solidFill>
              </a:rPr>
              <a:t>Books I’ve Written…</a:t>
            </a:r>
            <a:endParaRPr lang="en-US" dirty="0">
              <a:solidFill>
                <a:srgbClr val="253D7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7960" y="977538"/>
            <a:ext cx="293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Just Released!</a:t>
            </a:r>
            <a:endParaRPr lang="en-US" sz="28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4200" y="503237"/>
            <a:ext cx="116078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rgbClr val="0086AA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253D75"/>
                </a:solidFill>
              </a:rPr>
              <a:t>Today…</a:t>
            </a:r>
            <a:endParaRPr lang="en-US" dirty="0">
              <a:solidFill>
                <a:srgbClr val="253D75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CF4825-05C7-D949-BC0F-4ACDB2C363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6" y="1650878"/>
            <a:ext cx="1458751" cy="2333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Content Placeholder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3" y="4201587"/>
            <a:ext cx="1484603" cy="2374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F97A48-5BDD-4646-B3D2-517937F20D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1" y="4220120"/>
            <a:ext cx="1478406" cy="23728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17" y="1600200"/>
            <a:ext cx="2874186" cy="45972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30" y="1600200"/>
            <a:ext cx="2857152" cy="4571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47ACBC-8E7F-EB4C-A81F-60DDF4E2AA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4" y="1611949"/>
            <a:ext cx="2842466" cy="45479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6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31298" y="577559"/>
            <a:ext cx="295404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253D75"/>
                </a:solidFill>
                <a:latin typeface="Arial" panose="020B0604020202020204" pitchFamily="34" charset="0"/>
              </a:rPr>
              <a:t>he</a:t>
            </a:r>
            <a:r>
              <a:rPr lang="en-US" sz="2000" b="1" dirty="0">
                <a:solidFill>
                  <a:srgbClr val="253D75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253D75"/>
                </a:solidFill>
                <a:latin typeface="Arial" panose="020B0604020202020204" pitchFamily="34" charset="0"/>
              </a:rPr>
              <a:t>nly</a:t>
            </a:r>
          </a:p>
          <a:p>
            <a:pPr eaLnBrk="1" hangingPunct="1">
              <a:lnSpc>
                <a:spcPct val="90000"/>
              </a:lnSpc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rgbClr val="253D75"/>
                </a:solidFill>
                <a:latin typeface="Arial" panose="020B0604020202020204" pitchFamily="34" charset="0"/>
              </a:rPr>
              <a:t>ay</a:t>
            </a:r>
            <a:r>
              <a:rPr lang="en-US" sz="2000" dirty="0">
                <a:solidFill>
                  <a:srgbClr val="253D75"/>
                </a:solidFill>
              </a:rPr>
              <a:t> </a:t>
            </a:r>
            <a:endParaRPr lang="en-US" sz="7200" dirty="0">
              <a:solidFill>
                <a:srgbClr val="253D7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253D75"/>
                </a:solidFill>
                <a:latin typeface="Arial" panose="020B0604020202020204" pitchFamily="34" charset="0"/>
              </a:rPr>
              <a:t>fforded</a:t>
            </a:r>
            <a:r>
              <a:rPr lang="en-US" b="1" dirty="0">
                <a:solidFill>
                  <a:srgbClr val="253D75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rgbClr val="253D75"/>
                </a:solidFill>
                <a:latin typeface="Arial" panose="020B0604020202020204" pitchFamily="34" charset="0"/>
              </a:rPr>
              <a:t>ou!</a:t>
            </a:r>
            <a:r>
              <a:rPr lang="en-US" sz="2800" dirty="0">
                <a:solidFill>
                  <a:srgbClr val="253D75"/>
                </a:solidFill>
              </a:rPr>
              <a:t> </a:t>
            </a:r>
            <a:endParaRPr lang="en-US" sz="7200" dirty="0">
              <a:solidFill>
                <a:srgbClr val="253D7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4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438400" y="1418509"/>
            <a:ext cx="705531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?</a:t>
            </a:r>
            <a:endParaRPr lang="en-US" sz="250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10000" y="3193539"/>
            <a:ext cx="129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487D"/>
                </a:solidFill>
                <a:latin typeface="Chisel"/>
                <a:cs typeface="Arial" charset="0"/>
              </a:rPr>
              <a:t>Any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4168" y="3193540"/>
            <a:ext cx="129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487D"/>
                </a:solidFill>
                <a:latin typeface="Chisel"/>
                <a:cs typeface="Arial" charset="0"/>
              </a:rPr>
              <a:t>‘s </a:t>
            </a:r>
          </a:p>
        </p:txBody>
      </p:sp>
    </p:spTree>
    <p:extLst>
      <p:ext uri="{BB962C8B-B14F-4D97-AF65-F5344CB8AC3E}">
        <p14:creationId xmlns:p14="http://schemas.microsoft.com/office/powerpoint/2010/main" val="725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146616" y="3667542"/>
            <a:ext cx="5898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Having A </a:t>
            </a:r>
            <a:r>
              <a:rPr lang="en-US" sz="6600" b="1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Solid</a:t>
            </a:r>
            <a:r>
              <a:rPr lang="en-US" sz="6600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rgbClr val="013B7A"/>
                </a:solidFill>
                <a:latin typeface="Arial" panose="020B0604020202020204" pitchFamily="34" charset="0"/>
                <a:cs typeface="Arial" pitchFamily="34" charset="0"/>
              </a:rPr>
              <a:t>Foundation</a:t>
            </a:r>
            <a:endParaRPr lang="en-US" sz="6600" b="1" dirty="0">
              <a:solidFill>
                <a:srgbClr val="013B7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0431" y="993212"/>
            <a:ext cx="7131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Self Care Secret  #3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1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AppData\Local\Microsoft\Windows\Temporary Internet Files\Content.IE5\N6REZ8R6\MC900100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6400800" cy="38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518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49390" y="914400"/>
            <a:ext cx="42932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2060"/>
                </a:solidFill>
                <a:latin typeface="Book Antiqua" pitchFamily="18" charset="0"/>
              </a:rPr>
              <a:t>Imagine</a:t>
            </a:r>
            <a:r>
              <a:rPr lang="en-US" sz="6000" b="1" dirty="0" smtClean="0">
                <a:solidFill>
                  <a:srgbClr val="002060"/>
                </a:solidFill>
                <a:latin typeface="Book Antiqua" pitchFamily="18" charset="0"/>
              </a:rPr>
              <a:t>….</a:t>
            </a:r>
            <a:endParaRPr lang="en-US" sz="4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95" y="2580612"/>
            <a:ext cx="3691011" cy="36910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Owner\AppData\Local\Microsoft\Windows\Temporary Internet Files\Content.IE5\N6REZ8R6\MC900100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19411"/>
            <a:ext cx="4876800" cy="29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" y="692333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secret to keeping your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one car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running?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950" y="5105400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Self Care!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0446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9" name="Picture 15" descr="MC9003008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66800"/>
            <a:ext cx="25241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38200" y="2968381"/>
            <a:ext cx="1097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253D75"/>
                </a:solidFill>
                <a:latin typeface="Copperplate Gothic Light"/>
                <a:cs typeface="Copperplate Gothic Light"/>
              </a:rPr>
              <a:t>L.I.F.E.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253D75"/>
                </a:solidFill>
                <a:latin typeface="Copperplate Gothic Light"/>
                <a:cs typeface="Copperplate Gothic Light"/>
              </a:rPr>
              <a:t>                Self - Care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253D75"/>
                </a:solidFill>
                <a:latin typeface="Copperplate Gothic Light"/>
                <a:cs typeface="Copperplate Gothic Light"/>
              </a:rPr>
              <a:t>                                         Blueprint</a:t>
            </a:r>
            <a:endParaRPr lang="en-US" sz="5400" b="1" dirty="0">
              <a:solidFill>
                <a:srgbClr val="253D75"/>
              </a:solidFill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77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9" name="Picture 2" descr="C:\Users\Carol\AppData\Local\Microsoft\Windows\Temporary Internet Files\Content.IE5\NRC07ZYR\MC90029529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828800"/>
            <a:ext cx="2057400" cy="31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Carol\AppData\Local\Microsoft\Windows\Temporary Internet Files\Content.IE5\1OZSD1YL\MC90025177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8786" y="2860148"/>
            <a:ext cx="2966277" cy="257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Carol\AppData\Local\Microsoft\Windows\Temporary Internet Files\Content.IE5\NRC07ZYR\MC90035573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814286"/>
            <a:ext cx="1121395" cy="3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12062" y="1762964"/>
            <a:ext cx="2153559" cy="3328227"/>
          </a:xfrm>
          <a:prstGeom prst="rect">
            <a:avLst/>
          </a:prstGeom>
          <a:noFill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88531" y="1804737"/>
            <a:ext cx="1881656" cy="3286454"/>
          </a:xfrm>
          <a:prstGeom prst="rect">
            <a:avLst/>
          </a:prstGeom>
          <a:noFill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72398" y="1730882"/>
            <a:ext cx="1913922" cy="334280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38768" y="1730882"/>
            <a:ext cx="2207525" cy="339107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136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19812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487D"/>
                </a:solidFill>
                <a:latin typeface="Arial" charset="0"/>
                <a:cs typeface="Arial" pitchFamily="34" charset="0"/>
              </a:rPr>
              <a:t>Solid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14900" y="5565775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487D"/>
                </a:solidFill>
                <a:latin typeface="Arial" charset="0"/>
                <a:cs typeface="Arial" pitchFamily="34" charset="0"/>
              </a:rPr>
              <a:t>Sturdy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29600" y="3657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487D"/>
                </a:solidFill>
                <a:latin typeface="Arial" charset="0"/>
                <a:cs typeface="Arial" pitchFamily="34" charset="0"/>
              </a:rPr>
              <a:t>Stable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81600" y="1677753"/>
            <a:ext cx="1921329" cy="3351447"/>
            <a:chOff x="3398051" y="1309889"/>
            <a:chExt cx="2076973" cy="362743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398051" y="1309889"/>
              <a:ext cx="2076973" cy="36274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2828" y="3526090"/>
              <a:ext cx="745255" cy="121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66731" y="3461209"/>
              <a:ext cx="745255" cy="121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8465" y="3555665"/>
              <a:ext cx="745255" cy="121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995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05000" y="1721767"/>
            <a:ext cx="8382000" cy="3810000"/>
            <a:chOff x="381000" y="1828800"/>
            <a:chExt cx="8382000" cy="38100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33400" y="2606675"/>
              <a:ext cx="457200" cy="3032125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814158" y="2606675"/>
              <a:ext cx="457200" cy="3032125"/>
            </a:xfrm>
            <a:prstGeom prst="roundRect">
              <a:avLst/>
            </a:prstGeom>
            <a:solidFill>
              <a:srgbClr val="9BB7D9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047757" y="2606675"/>
              <a:ext cx="457200" cy="3032125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231789" y="2589212"/>
              <a:ext cx="457200" cy="3033713"/>
            </a:xfrm>
            <a:prstGeom prst="roundRect">
              <a:avLst/>
            </a:prstGeom>
            <a:solidFill>
              <a:srgbClr val="9BB7D9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487420" y="2589211"/>
              <a:ext cx="457200" cy="3032125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777903" y="2589210"/>
              <a:ext cx="457200" cy="3032125"/>
            </a:xfrm>
            <a:prstGeom prst="roundRect">
              <a:avLst/>
            </a:prstGeom>
            <a:solidFill>
              <a:srgbClr val="9BB7D9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8001000" y="2606675"/>
              <a:ext cx="457200" cy="3032125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381000" y="1828800"/>
              <a:ext cx="8382000" cy="914400"/>
              <a:chOff x="304800" y="2438400"/>
              <a:chExt cx="8534400" cy="9144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4800" y="2438400"/>
                <a:ext cx="8534400" cy="914400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23"/>
              <p:cNvSpPr txBox="1">
                <a:spLocks noChangeArrowheads="1"/>
              </p:cNvSpPr>
              <p:nvPr/>
            </p:nvSpPr>
            <p:spPr bwMode="auto">
              <a:xfrm>
                <a:off x="3581169" y="2568575"/>
                <a:ext cx="2209569" cy="70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 charset="0"/>
                  </a:rPr>
                  <a:t>Self Care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2958966" y="2853690"/>
            <a:ext cx="62740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Arial Black" panose="020B0A04020102020204" pitchFamily="34" charset="0"/>
                <a:cs typeface="Arial" charset="0"/>
              </a:rPr>
              <a:t>STRESS!</a:t>
            </a:r>
            <a:endParaRPr lang="en-US" sz="96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09600" y="503237"/>
            <a:ext cx="116078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rgbClr val="0086AA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253D75"/>
                </a:solidFill>
              </a:rPr>
              <a:t>I’ve Spoken…</a:t>
            </a:r>
            <a:endParaRPr lang="en-US" dirty="0">
              <a:solidFill>
                <a:srgbClr val="253D75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66" y="1690688"/>
            <a:ext cx="1498269" cy="12993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209" y="5170535"/>
            <a:ext cx="2133237" cy="5790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087" y="3514157"/>
            <a:ext cx="2196721" cy="1109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788" y="5060102"/>
            <a:ext cx="2017812" cy="11195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278" y="4406175"/>
            <a:ext cx="3092205" cy="1927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106" y="2019693"/>
            <a:ext cx="1921187" cy="6413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378" y="1690688"/>
            <a:ext cx="2249563" cy="11549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183" y="2196142"/>
            <a:ext cx="2212447" cy="752806"/>
          </a:xfrm>
          <a:prstGeom prst="rect">
            <a:avLst/>
          </a:prstGeom>
        </p:spPr>
      </p:pic>
      <p:pic>
        <p:nvPicPr>
          <p:cNvPr id="29" name="Picture 2" descr="Image result for united states department of energ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6" y="3248387"/>
            <a:ext cx="2790438" cy="7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3264" y="3492624"/>
            <a:ext cx="2311072" cy="7118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2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029200" y="1219199"/>
            <a:ext cx="2209800" cy="385942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4070305">
            <a:off x="4858958" y="3484922"/>
            <a:ext cx="745255" cy="1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16758991">
            <a:off x="4735864" y="3978900"/>
            <a:ext cx="745255" cy="1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6283929">
            <a:off x="6414326" y="3789328"/>
            <a:ext cx="745255" cy="1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2878615">
            <a:off x="6323566" y="3968442"/>
            <a:ext cx="745255" cy="1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71600" y="1796363"/>
            <a:ext cx="294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Still have enough left!</a:t>
            </a: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8085" y="4592684"/>
            <a:ext cx="284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Lost Some!</a:t>
            </a: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1304928">
            <a:off x="3308190" y="3117432"/>
            <a:ext cx="1370672" cy="303451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prstClr val="white"/>
              </a:solidFill>
              <a:latin typeface="Book Antiqua"/>
              <a:cs typeface="Arial" charset="0"/>
            </a:endParaRPr>
          </a:p>
        </p:txBody>
      </p:sp>
      <p:sp>
        <p:nvSpPr>
          <p:cNvPr id="21" name="Left Arrow 20"/>
          <p:cNvSpPr/>
          <p:nvPr/>
        </p:nvSpPr>
        <p:spPr>
          <a:xfrm rot="676500">
            <a:off x="7415032" y="4233366"/>
            <a:ext cx="1370672" cy="303451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prstClr val="white"/>
              </a:solidFill>
              <a:latin typeface="Book Antiqu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4419600" y="2590800"/>
            <a:ext cx="457200" cy="30321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22730" y="2590460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 I  S 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31220" y="2558710"/>
            <a:ext cx="457200" cy="306387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9820" y="2555276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1911220" y="1752260"/>
            <a:ext cx="8382000" cy="914400"/>
            <a:chOff x="304800" y="2438400"/>
            <a:chExt cx="8534400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3162300" y="2560637"/>
            <a:ext cx="457200" cy="30622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2612102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29600" y="2590800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05000" y="1752600"/>
            <a:ext cx="8382000" cy="914400"/>
            <a:chOff x="304800" y="2438400"/>
            <a:chExt cx="8534400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57600" y="96809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Modern No. 20" pitchFamily="18" charset="0"/>
                <a:cs typeface="Arial" charset="0"/>
              </a:rPr>
              <a:t>The Remaining Foundation</a:t>
            </a:r>
            <a:endParaRPr lang="en-US" sz="2800" dirty="0">
              <a:solidFill>
                <a:prstClr val="black"/>
              </a:solidFill>
              <a:latin typeface="Modern No. 20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TextBox 1"/>
          <p:cNvSpPr txBox="1"/>
          <p:nvPr/>
        </p:nvSpPr>
        <p:spPr>
          <a:xfrm>
            <a:off x="3530958" y="2286000"/>
            <a:ext cx="51300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hisel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6000" b="1" dirty="0" smtClean="0">
                <a:solidFill>
                  <a:srgbClr val="6585CF">
                    <a:lumMod val="50000"/>
                  </a:srgbClr>
                </a:solidFill>
                <a:latin typeface="Arial"/>
                <a:cs typeface="Arial"/>
              </a:rPr>
              <a:t>It happened to Sarah…..</a:t>
            </a:r>
            <a:endParaRPr lang="en-US" sz="6000" b="1" dirty="0">
              <a:solidFill>
                <a:srgbClr val="6585CF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7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162300" y="2560637"/>
            <a:ext cx="457200" cy="30622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3380" y="2591140"/>
            <a:ext cx="457200" cy="30321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16510" y="2590800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 I  S 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2612102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2590800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25000" y="2559050"/>
            <a:ext cx="457200" cy="306387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33600" y="2555616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905000" y="1752600"/>
            <a:ext cx="8382000" cy="914400"/>
            <a:chOff x="304800" y="2438400"/>
            <a:chExt cx="8534400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73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25780"/>
            <a:ext cx="7035241" cy="46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3162300" y="2555210"/>
            <a:ext cx="457200" cy="30622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3380" y="2585713"/>
            <a:ext cx="457200" cy="30321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16510" y="2585373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 I  S 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2606675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9600" y="2585373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33600" y="2550189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1905000" y="1747173"/>
            <a:ext cx="8382000" cy="914400"/>
            <a:chOff x="304800" y="2438400"/>
            <a:chExt cx="8534400" cy="914400"/>
          </a:xfrm>
        </p:grpSpPr>
        <p:sp>
          <p:nvSpPr>
            <p:cNvPr id="16" name="Rounded Rectangle 15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8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3162300" y="2555210"/>
            <a:ext cx="457200" cy="30622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2606675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9600" y="2585373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33600" y="2550189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1905000" y="1747173"/>
            <a:ext cx="8382000" cy="914400"/>
            <a:chOff x="304800" y="2438400"/>
            <a:chExt cx="8534400" cy="914400"/>
          </a:xfrm>
        </p:grpSpPr>
        <p:sp>
          <p:nvSpPr>
            <p:cNvPr id="16" name="Rounded Rectangle 15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9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1905000" y="4648200"/>
            <a:ext cx="8382000" cy="914400"/>
            <a:chOff x="304800" y="2438400"/>
            <a:chExt cx="853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Sarah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672351" y="5562600"/>
            <a:ext cx="5147198" cy="77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HOSPITALIZED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162300" y="2560637"/>
            <a:ext cx="457200" cy="30622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3380" y="2591140"/>
            <a:ext cx="457200" cy="30321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16510" y="2590800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 I  S 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2612102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2590800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25000" y="2559050"/>
            <a:ext cx="457200" cy="306387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33600" y="2555616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905000" y="1752600"/>
            <a:ext cx="8382000" cy="914400"/>
            <a:chOff x="304800" y="2438400"/>
            <a:chExt cx="8534400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655558" y="526202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253D75"/>
                </a:solidFill>
                <a:latin typeface="Modern No. 20" pitchFamily="18" charset="0"/>
                <a:cs typeface="Arial" charset="0"/>
              </a:rPr>
              <a:t>The BIG Picture!</a:t>
            </a:r>
            <a:endParaRPr lang="en-US" sz="4400" dirty="0">
              <a:solidFill>
                <a:srgbClr val="253D75"/>
              </a:solidFill>
              <a:latin typeface="Modern No. 20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09600" y="475071"/>
            <a:ext cx="11607800" cy="9727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rgbClr val="0086AA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253D75"/>
                </a:solidFill>
              </a:rPr>
              <a:t>Seen In…</a:t>
            </a:r>
            <a:endParaRPr lang="en-US" dirty="0">
              <a:solidFill>
                <a:srgbClr val="253D75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9404" y="4256384"/>
            <a:ext cx="4252612" cy="925216"/>
            <a:chOff x="189404" y="4256384"/>
            <a:chExt cx="4252612" cy="925216"/>
          </a:xfrm>
        </p:grpSpPr>
        <p:sp>
          <p:nvSpPr>
            <p:cNvPr id="29" name="Rectangle 28"/>
            <p:cNvSpPr/>
            <p:nvPr/>
          </p:nvSpPr>
          <p:spPr>
            <a:xfrm>
              <a:off x="189404" y="4256384"/>
              <a:ext cx="4252612" cy="925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dr-oz-good-lif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04" y="4256384"/>
              <a:ext cx="4098859" cy="819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esperanza-logo-f78233-4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84" y="3295876"/>
            <a:ext cx="2857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us1_logo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42" y="5438003"/>
            <a:ext cx="3648293" cy="6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Bro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84" y="4940644"/>
            <a:ext cx="2857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4" y="1863366"/>
            <a:ext cx="3789742" cy="136086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539038" y="2975017"/>
            <a:ext cx="2849730" cy="1783595"/>
            <a:chOff x="4539038" y="2975017"/>
            <a:chExt cx="2849730" cy="1783595"/>
          </a:xfrm>
        </p:grpSpPr>
        <p:sp>
          <p:nvSpPr>
            <p:cNvPr id="2" name="Rectangle 1"/>
            <p:cNvSpPr/>
            <p:nvPr/>
          </p:nvSpPr>
          <p:spPr>
            <a:xfrm>
              <a:off x="4539038" y="2975017"/>
              <a:ext cx="2849730" cy="1750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4" descr="Image result for Dr Oz Sh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038" y="3007999"/>
              <a:ext cx="2849730" cy="175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325" y="797042"/>
            <a:ext cx="3429000" cy="19240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2133600" y="2560637"/>
            <a:ext cx="457200" cy="3062288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3380" y="2591140"/>
            <a:ext cx="457200" cy="30321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16510" y="2590800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 I  S 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2612102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9600" y="2590800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525000" y="2559050"/>
            <a:ext cx="457200" cy="306387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62291" y="2555616"/>
            <a:ext cx="457200" cy="3033713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1905000" y="1752600"/>
            <a:ext cx="8382000" cy="914400"/>
            <a:chOff x="304800" y="2438400"/>
            <a:chExt cx="853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2308411" y="5748114"/>
            <a:ext cx="1113851" cy="320894"/>
          </a:xfrm>
          <a:prstGeom prst="left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782321" y="526202"/>
            <a:ext cx="66273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253D75"/>
                </a:solidFill>
                <a:latin typeface="Modern No. 20" pitchFamily="18" charset="0"/>
                <a:cs typeface="Arial" charset="0"/>
              </a:rPr>
              <a:t>My Picture – Health Issues!</a:t>
            </a:r>
            <a:endParaRPr lang="en-US" sz="4400" dirty="0">
              <a:solidFill>
                <a:srgbClr val="253D75"/>
              </a:solidFill>
              <a:latin typeface="Modern No. 20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3162300" y="2560637"/>
            <a:ext cx="457200" cy="30622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E D I C A L 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3380" y="2591140"/>
            <a:ext cx="457200" cy="30321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16510" y="2590800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 I  S 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2612102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2590800"/>
            <a:ext cx="457200" cy="303212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25000" y="2559050"/>
            <a:ext cx="457200" cy="306387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33600" y="2555616"/>
            <a:ext cx="457200" cy="30337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T  R   I   T   I 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905000" y="1752600"/>
            <a:ext cx="8382000" cy="914400"/>
            <a:chOff x="304800" y="2438400"/>
            <a:chExt cx="8534400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304800" y="2438400"/>
              <a:ext cx="8534400" cy="91440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581400" y="2568714"/>
              <a:ext cx="2209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 charset="0"/>
                </a:rPr>
                <a:t>Self-Care</a:t>
              </a: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655558" y="526202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253D75"/>
                </a:solidFill>
                <a:latin typeface="Modern No. 20" pitchFamily="18" charset="0"/>
                <a:cs typeface="Arial" charset="0"/>
              </a:rPr>
              <a:t>Building Process</a:t>
            </a:r>
            <a:endParaRPr lang="en-US" sz="4400" dirty="0">
              <a:solidFill>
                <a:srgbClr val="253D75"/>
              </a:solidFill>
              <a:latin typeface="Modern No. 20" pitchFamily="18" charset="0"/>
              <a:cs typeface="Arial" charset="0"/>
            </a:endParaRP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9525000" y="54102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9525000" y="51816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9525000" y="49530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9525000" y="47244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6934200" y="54102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934200" y="51816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6934200" y="49530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8229600" y="54102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2133600" y="54102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2133600" y="51816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2133600" y="49530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2133600" y="47244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7" name="Rectangle 37"/>
          <p:cNvSpPr>
            <a:spLocks noChangeArrowheads="1"/>
          </p:cNvSpPr>
          <p:nvPr/>
        </p:nvSpPr>
        <p:spPr bwMode="auto">
          <a:xfrm>
            <a:off x="2133600" y="44958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2133600" y="42672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4419600" y="54102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4419600" y="51816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4419600" y="4953000"/>
            <a:ext cx="457200" cy="228600"/>
          </a:xfrm>
          <a:prstGeom prst="rect">
            <a:avLst/>
          </a:prstGeom>
          <a:solidFill>
            <a:srgbClr val="385D8A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9" name="Picture 2" descr="C:\Users\Carol\AppData\Local\Microsoft\Windows\Temporary Internet Files\Content.IE5\1OZSD1YL\MC9004321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832" y="1619191"/>
            <a:ext cx="1116980" cy="110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Carol\AppData\Local\Microsoft\Windows\Temporary Internet Files\Content.IE5\NRC07ZYR\MC90044131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4390" y="2607160"/>
            <a:ext cx="2568497" cy="256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Carol\AppData\Local\Microsoft\Windows\Temporary Internet Files\Content.IE5\NRC07ZYR\MC900436353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8675" y="1124196"/>
            <a:ext cx="1070517" cy="107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143000" y="5177579"/>
            <a:ext cx="982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33487D"/>
                </a:solidFill>
                <a:latin typeface="Arial" charset="0"/>
                <a:cs typeface="Arial" charset="0"/>
              </a:rPr>
              <a:t>Small</a:t>
            </a:r>
            <a:r>
              <a:rPr lang="en-US" sz="4000" b="1" dirty="0">
                <a:solidFill>
                  <a:srgbClr val="33487D"/>
                </a:solidFill>
                <a:latin typeface="Arial" charset="0"/>
                <a:cs typeface="Arial" charset="0"/>
              </a:rPr>
              <a:t> change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adds up</a:t>
            </a:r>
            <a:r>
              <a:rPr lang="en-US" sz="4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33487D"/>
                </a:solidFill>
                <a:latin typeface="Arial" charset="0"/>
                <a:cs typeface="Arial" charset="0"/>
              </a:rPr>
              <a:t>to </a:t>
            </a:r>
            <a:r>
              <a:rPr lang="en-US" sz="6000" b="1" dirty="0">
                <a:solidFill>
                  <a:srgbClr val="33487D"/>
                </a:solidFill>
                <a:latin typeface="Arial" charset="0"/>
                <a:cs typeface="Arial" charset="0"/>
              </a:rPr>
              <a:t>BIG</a:t>
            </a:r>
            <a:r>
              <a:rPr lang="en-US" sz="4000" b="1" dirty="0">
                <a:solidFill>
                  <a:srgbClr val="33487D"/>
                </a:solidFill>
                <a:latin typeface="Arial" charset="0"/>
                <a:cs typeface="Arial" charset="0"/>
              </a:rPr>
              <a:t> CHANGE!</a:t>
            </a:r>
          </a:p>
        </p:txBody>
      </p:sp>
      <p:pic>
        <p:nvPicPr>
          <p:cNvPr id="13" name="Picture 15" descr="MC90005487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399" y="2362200"/>
            <a:ext cx="3539799" cy="224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438400" y="1418509"/>
            <a:ext cx="705531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</a:t>
            </a:r>
            <a:endParaRPr lang="en-US" sz="250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10000" y="3193539"/>
            <a:ext cx="129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3487D"/>
                </a:solidFill>
                <a:cs typeface="Arial" charset="0"/>
              </a:rPr>
              <a:t>Any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4168" y="3193540"/>
            <a:ext cx="12908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3487D"/>
                </a:solidFill>
                <a:cs typeface="Arial" charset="0"/>
              </a:rPr>
              <a:t>‘s </a:t>
            </a:r>
          </a:p>
        </p:txBody>
      </p:sp>
    </p:spTree>
    <p:extLst>
      <p:ext uri="{BB962C8B-B14F-4D97-AF65-F5344CB8AC3E}">
        <p14:creationId xmlns:p14="http://schemas.microsoft.com/office/powerpoint/2010/main" val="27115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5311"/>
            <a:ext cx="3381579" cy="22128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30" y="3429000"/>
            <a:ext cx="4260456" cy="27340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54544" y="4149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quick fixes 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become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the PROBLEM!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599" y="1005872"/>
            <a:ext cx="465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hisel"/>
                <a:cs typeface="Arial" pitchFamily="34" charset="0"/>
              </a:rPr>
              <a:t>Self Care Secret #1: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hisel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4650" y="2064603"/>
            <a:ext cx="636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cs typeface="Arial" pitchFamily="34" charset="0"/>
              </a:rPr>
              <a:t>Using The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Right</a:t>
            </a:r>
            <a:r>
              <a:rPr lang="en-US" sz="4800" dirty="0" smtClean="0">
                <a:solidFill>
                  <a:srgbClr val="002060"/>
                </a:solidFill>
                <a:cs typeface="Arial" pitchFamily="34" charset="0"/>
              </a:rPr>
              <a:t> Tools</a:t>
            </a:r>
            <a:endParaRPr lang="en-US" sz="4800" b="1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371600" y="100587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hisel"/>
                <a:cs typeface="Arial" pitchFamily="34" charset="0"/>
              </a:rPr>
              <a:t>Self Care Secret #2: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hisel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8050" y="2064603"/>
            <a:ext cx="529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Managing</a:t>
            </a:r>
            <a:r>
              <a:rPr lang="en-US" sz="4800" dirty="0" smtClean="0">
                <a:solidFill>
                  <a:srgbClr val="002060"/>
                </a:solidFill>
                <a:cs typeface="Arial" pitchFamily="34" charset="0"/>
              </a:rPr>
              <a:t> Stress!</a:t>
            </a:r>
            <a:endParaRPr lang="en-US" sz="48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27821" y="4113482"/>
            <a:ext cx="3234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585CF">
                    <a:lumMod val="50000"/>
                  </a:srgbClr>
                </a:solidFill>
                <a:latin typeface="Chisel"/>
                <a:cs typeface="Arial" charset="0"/>
              </a:rPr>
              <a:t>Step 1 -  STOP!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19800" y="5414838"/>
            <a:ext cx="4191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6585CF">
                    <a:lumMod val="50000"/>
                  </a:srgbClr>
                </a:solidFill>
                <a:latin typeface="Chisel"/>
                <a:cs typeface="Arial" charset="0"/>
              </a:rPr>
              <a:t>Step 2 -  </a:t>
            </a:r>
            <a:r>
              <a:rPr lang="en-US" sz="3200" b="1" dirty="0">
                <a:solidFill>
                  <a:srgbClr val="FF0000"/>
                </a:solidFill>
                <a:latin typeface="Chisel"/>
                <a:cs typeface="Arial" charset="0"/>
              </a:rPr>
              <a:t>RELEASE!</a:t>
            </a:r>
            <a:r>
              <a:rPr lang="en-US" sz="3200" b="1" dirty="0">
                <a:solidFill>
                  <a:prstClr val="black"/>
                </a:solidFill>
                <a:latin typeface="Chisel"/>
                <a:cs typeface="Arial" charset="0"/>
              </a:rPr>
              <a:t> </a:t>
            </a:r>
          </a:p>
        </p:txBody>
      </p:sp>
      <p:pic>
        <p:nvPicPr>
          <p:cNvPr id="15" name="Picture 14" descr="MC900340242[1]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07611" y="3401782"/>
            <a:ext cx="1065479" cy="28337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Right Arrow 16"/>
          <p:cNvSpPr/>
          <p:nvPr/>
        </p:nvSpPr>
        <p:spPr>
          <a:xfrm rot="5400000">
            <a:off x="6400141" y="4946947"/>
            <a:ext cx="610918" cy="304800"/>
          </a:xfrm>
          <a:prstGeom prst="rightArrow">
            <a:avLst/>
          </a:prstGeom>
          <a:solidFill>
            <a:srgbClr val="ED1C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67200" y="4260675"/>
            <a:ext cx="6063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253D75"/>
                </a:solidFill>
                <a:latin typeface="Arial" panose="020B0604020202020204" pitchFamily="34" charset="0"/>
              </a:rPr>
              <a:t>DO</a:t>
            </a:r>
            <a:r>
              <a:rPr lang="en-US" sz="8800" b="1" i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  <a:r>
              <a:rPr lang="en-US" sz="6000" b="1" dirty="0">
                <a:solidFill>
                  <a:srgbClr val="253D75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3" grpId="0"/>
      <p:bldP spid="14" grpId="0"/>
      <p:bldP spid="17" grpId="0" animBg="1"/>
      <p:bldP spid="16" grpId="0"/>
      <p:bldP spid="16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71600" y="100587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hisel"/>
                <a:cs typeface="Arial" pitchFamily="34" charset="0"/>
              </a:rPr>
              <a:t>Self Care Secret #3: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hisel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1308" y="2064603"/>
            <a:ext cx="790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cs typeface="Arial" pitchFamily="34" charset="0"/>
              </a:rPr>
              <a:t>Having a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Solid Foundation</a:t>
            </a:r>
            <a:endParaRPr lang="en-US" sz="48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84" y="3704283"/>
            <a:ext cx="3825650" cy="1783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144" y="4900287"/>
            <a:ext cx="3825649" cy="940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043" y="3505200"/>
            <a:ext cx="1587659" cy="20274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334" y="4350070"/>
            <a:ext cx="1460891" cy="9261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b="26119"/>
          <a:stretch/>
        </p:blipFill>
        <p:spPr>
          <a:xfrm>
            <a:off x="1942838" y="5370518"/>
            <a:ext cx="8306324" cy="9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3505200" cy="258701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2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962150" y="2112813"/>
            <a:ext cx="8267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53D75"/>
                </a:solidFill>
                <a:latin typeface="Arial" panose="020B0604020202020204" pitchFamily="34" charset="0"/>
              </a:rPr>
              <a:t>You </a:t>
            </a:r>
            <a:r>
              <a:rPr lang="en-US" sz="3200" dirty="0">
                <a:solidFill>
                  <a:srgbClr val="253D75"/>
                </a:solidFill>
                <a:latin typeface="Arial" panose="020B0604020202020204" pitchFamily="34" charset="0"/>
              </a:rPr>
              <a:t>can reach me:</a:t>
            </a:r>
          </a:p>
          <a:p>
            <a:endParaRPr lang="en-US" sz="3200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253D75"/>
                </a:solidFill>
                <a:latin typeface="Arial" panose="020B0604020202020204" pitchFamily="34" charset="0"/>
              </a:rPr>
              <a:t>Phone</a:t>
            </a:r>
            <a:r>
              <a:rPr lang="en-US" sz="3200" dirty="0">
                <a:solidFill>
                  <a:srgbClr val="253D75"/>
                </a:solidFill>
                <a:latin typeface="Arial" panose="020B0604020202020204" pitchFamily="34" charset="0"/>
              </a:rPr>
              <a:t>: 888 LifeTools</a:t>
            </a:r>
          </a:p>
          <a:p>
            <a:endParaRPr lang="en-US" sz="3200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253D75"/>
                </a:solidFill>
                <a:latin typeface="Arial" panose="020B0604020202020204" pitchFamily="34" charset="0"/>
              </a:rPr>
              <a:t>Email</a:t>
            </a:r>
            <a:r>
              <a:rPr lang="en-US" sz="3200" dirty="0">
                <a:solidFill>
                  <a:srgbClr val="253D75"/>
                </a:solidFill>
                <a:latin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rgbClr val="253D75"/>
                </a:solidFill>
                <a:latin typeface="Arial" panose="020B0604020202020204" pitchFamily="34" charset="0"/>
              </a:rPr>
              <a:t>Carol@WellYOUniversity.com</a:t>
            </a:r>
          </a:p>
          <a:p>
            <a:pPr algn="ctr"/>
            <a:endParaRPr lang="en-US" sz="3200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253D75"/>
                </a:solidFill>
                <a:latin typeface="Arial" panose="020B0604020202020204" pitchFamily="34" charset="0"/>
              </a:rPr>
              <a:t>Books: amazon.com/author/carolrickard</a:t>
            </a:r>
            <a:endParaRPr lang="en-US" sz="3200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1219200"/>
            <a:ext cx="82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53D75"/>
                </a:solidFill>
                <a:latin typeface="Arial" panose="020B0604020202020204" pitchFamily="34" charset="0"/>
              </a:rPr>
              <a:t>Carol L Rickard, </a:t>
            </a:r>
            <a:r>
              <a:rPr lang="en-US" sz="3200" dirty="0" smtClean="0">
                <a:solidFill>
                  <a:srgbClr val="253D75"/>
                </a:solidFill>
                <a:latin typeface="Arial" panose="020B0604020202020204" pitchFamily="34" charset="0"/>
              </a:rPr>
              <a:t>LCSW</a:t>
            </a:r>
            <a:endParaRPr lang="en-US" sz="3200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2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19300" y="2514600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400" b="1" i="1" dirty="0">
                <a:solidFill>
                  <a:srgbClr val="253D75"/>
                </a:solidFill>
                <a:latin typeface="Arial" panose="020B0604020202020204" pitchFamily="34" charset="0"/>
              </a:rPr>
              <a:t>Thank You!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0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09600" y="503237"/>
            <a:ext cx="116078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rgbClr val="0086AA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253D75"/>
                </a:solidFill>
              </a:rPr>
              <a:t>Most Importantly…</a:t>
            </a:r>
            <a:endParaRPr lang="en-US" dirty="0">
              <a:solidFill>
                <a:srgbClr val="253D75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503223"/>
            <a:ext cx="12192000" cy="49116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6000" b="1" dirty="0" smtClean="0">
                <a:solidFill>
                  <a:srgbClr val="253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rgbClr val="253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Teach!</a:t>
            </a:r>
            <a:br>
              <a:rPr lang="en-US" sz="6000" b="1" dirty="0" smtClean="0">
                <a:solidFill>
                  <a:srgbClr val="253D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b="1" dirty="0">
              <a:solidFill>
                <a:srgbClr val="253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7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400" y="418520"/>
            <a:ext cx="3124200" cy="64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eave</a:t>
            </a:r>
            <a:endParaRPr lang="en-US" sz="3200" b="1" dirty="0" smtClean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verything</a:t>
            </a:r>
            <a:endParaRPr lang="en-US" sz="2800" b="1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o</a:t>
            </a:r>
            <a:b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</a:br>
            <a:endParaRPr lang="en-US" sz="3600" b="1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od’s</a:t>
            </a: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wnership!</a:t>
            </a:r>
            <a:endParaRPr lang="en-US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87757" y="1524000"/>
            <a:ext cx="24384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</a:rPr>
              <a:t>Taken from: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</a:rPr>
              <a:t>“WordTools”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0600" y="1295400"/>
            <a:ext cx="31242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isel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agnificent</a:t>
            </a:r>
            <a:endParaRPr lang="en-US" sz="3200" b="1" dirty="0" smtClean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nstrument</a:t>
            </a:r>
            <a:endParaRPr lang="en-US" sz="2800" b="1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eeding</a:t>
            </a:r>
            <a:endParaRPr lang="en-US" sz="2800" b="1" dirty="0">
              <a:solidFill>
                <a:srgbClr val="253D75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253D75"/>
                </a:solidFill>
                <a:latin typeface="Arial" panose="020B0604020202020204" pitchFamily="34" charset="0"/>
              </a:rPr>
              <a:t>irection!</a:t>
            </a:r>
            <a:endParaRPr lang="en-US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87757" y="1524000"/>
            <a:ext cx="24384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</a:rPr>
              <a:t>Taken from: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</a:rPr>
              <a:t>“WordTools”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4181" y="1370012"/>
            <a:ext cx="1600773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300" dirty="0" smtClean="0">
                <a:solidFill>
                  <a:srgbClr val="FF0000"/>
                </a:solidFill>
                <a:latin typeface="Arial"/>
                <a:cs typeface="Arial" charset="0"/>
              </a:rPr>
              <a:t>S</a:t>
            </a:r>
            <a:endParaRPr lang="en-US" sz="17300" dirty="0">
              <a:solidFill>
                <a:srgbClr val="6600FF"/>
              </a:solidFill>
              <a:latin typeface="Arial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15768" y="4124612"/>
            <a:ext cx="2217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cs typeface="Arial" charset="0"/>
              </a:rPr>
              <a:t>Situation     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33783" y="4104852"/>
            <a:ext cx="241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  <a:latin typeface="Arial"/>
                <a:cs typeface="Arial" charset="0"/>
              </a:rPr>
              <a:t>Thoughts </a:t>
            </a:r>
            <a:endParaRPr lang="en-US" sz="3600" b="1" dirty="0">
              <a:solidFill>
                <a:srgbClr val="003399"/>
              </a:solidFill>
              <a:latin typeface="Arial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24800" y="4104851"/>
            <a:ext cx="2560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FF"/>
                </a:solidFill>
                <a:latin typeface="Arial"/>
                <a:cs typeface="Arial" charset="0"/>
              </a:rPr>
              <a:t>Response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37768" y="1610210"/>
            <a:ext cx="14174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400" dirty="0" smtClean="0">
                <a:solidFill>
                  <a:srgbClr val="000000"/>
                </a:solidFill>
                <a:cs typeface="Arial" charset="0"/>
              </a:rPr>
              <a:t>=</a:t>
            </a:r>
            <a:endParaRPr lang="en-US" sz="14400" dirty="0">
              <a:solidFill>
                <a:srgbClr val="6600FF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55191" y="1387072"/>
            <a:ext cx="1631253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300" dirty="0" smtClean="0">
                <a:solidFill>
                  <a:srgbClr val="6600FF"/>
                </a:solidFill>
                <a:latin typeface="Arial"/>
                <a:cs typeface="Arial" charset="0"/>
              </a:rPr>
              <a:t>R</a:t>
            </a:r>
            <a:endParaRPr lang="en-US" sz="17300" dirty="0">
              <a:solidFill>
                <a:srgbClr val="6600FF"/>
              </a:solidFill>
              <a:latin typeface="Arial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95016" y="1600200"/>
            <a:ext cx="106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400" dirty="0" smtClean="0">
                <a:solidFill>
                  <a:srgbClr val="000000"/>
                </a:solidFill>
                <a:cs typeface="Arial" charset="0"/>
              </a:rPr>
              <a:t>+</a:t>
            </a:r>
            <a:endParaRPr lang="en-US" sz="14400" dirty="0">
              <a:solidFill>
                <a:srgbClr val="6600FF"/>
              </a:solidFill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5072" y="1387072"/>
            <a:ext cx="160782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300" dirty="0" smtClean="0">
                <a:solidFill>
                  <a:srgbClr val="003399"/>
                </a:solidFill>
                <a:latin typeface="Arial"/>
                <a:cs typeface="Arial" charset="0"/>
              </a:rPr>
              <a:t>T</a:t>
            </a:r>
            <a:endParaRPr lang="en-US" sz="17300" dirty="0">
              <a:solidFill>
                <a:srgbClr val="003399"/>
              </a:solidFill>
              <a:latin typeface="Arial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6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2956762" cy="2956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1136962"/>
            <a:ext cx="1089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253D75"/>
                </a:solidFill>
              </a:rPr>
              <a:t>What’s </a:t>
            </a:r>
            <a:r>
              <a:rPr lang="en-US" sz="6000" i="1" dirty="0" smtClean="0">
                <a:solidFill>
                  <a:srgbClr val="253D75"/>
                </a:solidFill>
              </a:rPr>
              <a:t>Your Personal </a:t>
            </a:r>
            <a:r>
              <a:rPr lang="en-US" sz="6000" b="1" i="1" dirty="0" smtClean="0">
                <a:solidFill>
                  <a:srgbClr val="FF0000"/>
                </a:solidFill>
              </a:rPr>
              <a:t>Cost</a:t>
            </a:r>
            <a:r>
              <a:rPr lang="en-US" sz="6000" i="1" dirty="0" smtClean="0">
                <a:solidFill>
                  <a:srgbClr val="FF0000"/>
                </a:solidFill>
              </a:rPr>
              <a:t>?</a:t>
            </a:r>
            <a:endParaRPr lang="en-US" sz="6000" i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3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1136962"/>
            <a:ext cx="1196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253D75"/>
                </a:solidFill>
              </a:rPr>
              <a:t>The Professional </a:t>
            </a:r>
            <a:r>
              <a:rPr lang="en-US" sz="6000" b="1" i="1" dirty="0" smtClean="0">
                <a:solidFill>
                  <a:srgbClr val="FF0000"/>
                </a:solidFill>
              </a:rPr>
              <a:t>Cost…</a:t>
            </a:r>
            <a:endParaRPr lang="en-US" sz="6000" i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3447"/>
            <a:ext cx="12192000" cy="6871446"/>
            <a:chOff x="0" y="-13447"/>
            <a:chExt cx="12192000" cy="68714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-13447"/>
              <a:ext cx="12192000" cy="311018"/>
              <a:chOff x="0" y="-2"/>
              <a:chExt cx="12192000" cy="3110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78085" y="-2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013915" cy="309094"/>
              </a:xfrm>
              <a:prstGeom prst="rect">
                <a:avLst/>
              </a:prstGeom>
              <a:solidFill>
                <a:srgbClr val="0078A4"/>
              </a:solidFill>
              <a:ln>
                <a:solidFill>
                  <a:srgbClr val="007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9043" y="1922"/>
                <a:ext cx="4013915" cy="309094"/>
              </a:xfrm>
              <a:prstGeom prst="rect">
                <a:avLst/>
              </a:prstGeom>
              <a:solidFill>
                <a:srgbClr val="0078A4">
                  <a:alpha val="30196"/>
                </a:srgbClr>
              </a:solidFill>
              <a:ln>
                <a:solidFill>
                  <a:schemeClr val="accent1">
                    <a:alpha val="3019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63870"/>
              <a:ext cx="12192000" cy="9412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43" y="2557361"/>
            <a:ext cx="3584575" cy="336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2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10941</TotalTime>
  <Words>791</Words>
  <Application>Microsoft Office PowerPoint</Application>
  <PresentationFormat>Widescreen</PresentationFormat>
  <Paragraphs>429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9" baseType="lpstr">
      <vt:lpstr>Arial</vt:lpstr>
      <vt:lpstr>Arial Black</vt:lpstr>
      <vt:lpstr>Bodoni MT</vt:lpstr>
      <vt:lpstr>Book Antiqua</vt:lpstr>
      <vt:lpstr>Calibri</vt:lpstr>
      <vt:lpstr>Calisto MT</vt:lpstr>
      <vt:lpstr>Chisel</vt:lpstr>
      <vt:lpstr>Constantia</vt:lpstr>
      <vt:lpstr>Copperplate Gothic Light</vt:lpstr>
      <vt:lpstr>Lucida Sans</vt:lpstr>
      <vt:lpstr>Modern No. 20</vt:lpstr>
      <vt:lpstr>Times New Roman</vt:lpstr>
      <vt:lpstr>Wingdings</vt:lpstr>
      <vt:lpstr>Wingdings 2</vt:lpstr>
      <vt:lpstr>Wingdings 3</vt:lpstr>
      <vt:lpstr>Apex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           </vt:lpstr>
      <vt:lpstr>           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PowerPoint Presentation</vt:lpstr>
      <vt:lpstr>           </vt:lpstr>
      <vt:lpstr>PowerPoint Presentation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           </vt:lpstr>
      <vt:lpstr>           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L Rickard</dc:creator>
  <cp:lastModifiedBy>Herrera, Rod</cp:lastModifiedBy>
  <cp:revision>853</cp:revision>
  <cp:lastPrinted>2019-03-26T10:43:38Z</cp:lastPrinted>
  <dcterms:created xsi:type="dcterms:W3CDTF">2007-08-25T17:48:37Z</dcterms:created>
  <dcterms:modified xsi:type="dcterms:W3CDTF">2019-04-03T19:27:53Z</dcterms:modified>
</cp:coreProperties>
</file>